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7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 panose="020B0604020202020204"/>
      </a:defRPr>
    </a:lvl1pPr>
    <a:lvl2pPr indent="228600" latinLnBrk="0">
      <a:defRPr sz="1200">
        <a:latin typeface="+mj-lt"/>
        <a:ea typeface="+mj-ea"/>
        <a:cs typeface="+mj-cs"/>
        <a:sym typeface="Arial" panose="020B0604020202020204"/>
      </a:defRPr>
    </a:lvl2pPr>
    <a:lvl3pPr indent="457200" latinLnBrk="0">
      <a:defRPr sz="1200">
        <a:latin typeface="+mj-lt"/>
        <a:ea typeface="+mj-ea"/>
        <a:cs typeface="+mj-cs"/>
        <a:sym typeface="Arial" panose="020B0604020202020204"/>
      </a:defRPr>
    </a:lvl3pPr>
    <a:lvl4pPr indent="685800" latinLnBrk="0">
      <a:defRPr sz="1200">
        <a:latin typeface="+mj-lt"/>
        <a:ea typeface="+mj-ea"/>
        <a:cs typeface="+mj-cs"/>
        <a:sym typeface="Arial" panose="020B0604020202020204"/>
      </a:defRPr>
    </a:lvl4pPr>
    <a:lvl5pPr indent="914400" latinLnBrk="0">
      <a:defRPr sz="1200">
        <a:latin typeface="+mj-lt"/>
        <a:ea typeface="+mj-ea"/>
        <a:cs typeface="+mj-cs"/>
        <a:sym typeface="Arial" panose="020B0604020202020204"/>
      </a:defRPr>
    </a:lvl5pPr>
    <a:lvl6pPr indent="1143000" latinLnBrk="0">
      <a:defRPr sz="1200">
        <a:latin typeface="+mj-lt"/>
        <a:ea typeface="+mj-ea"/>
        <a:cs typeface="+mj-cs"/>
        <a:sym typeface="Arial" panose="020B0604020202020204"/>
      </a:defRPr>
    </a:lvl6pPr>
    <a:lvl7pPr indent="1371600" latinLnBrk="0">
      <a:defRPr sz="1200">
        <a:latin typeface="+mj-lt"/>
        <a:ea typeface="+mj-ea"/>
        <a:cs typeface="+mj-cs"/>
        <a:sym typeface="Arial" panose="020B0604020202020204"/>
      </a:defRPr>
    </a:lvl7pPr>
    <a:lvl8pPr indent="1600200" latinLnBrk="0">
      <a:defRPr sz="1200">
        <a:latin typeface="+mj-lt"/>
        <a:ea typeface="+mj-ea"/>
        <a:cs typeface="+mj-cs"/>
        <a:sym typeface="Arial" panose="020B0604020202020204"/>
      </a:defRPr>
    </a:lvl8pPr>
    <a:lvl9pPr indent="1828800" latinLnBrk="0">
      <a:defRPr sz="1200">
        <a:latin typeface="+mj-lt"/>
        <a:ea typeface="+mj-ea"/>
        <a:cs typeface="+mj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角三角形 6"/>
          <p:cNvSpPr/>
          <p:nvPr/>
        </p:nvSpPr>
        <p:spPr>
          <a:xfrm rot="5400000">
            <a:off x="-1" y="-1"/>
            <a:ext cx="5921830" cy="5921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任意多边形: 形状 7"/>
          <p:cNvSpPr/>
          <p:nvPr/>
        </p:nvSpPr>
        <p:spPr>
          <a:xfrm rot="8100000">
            <a:off x="127315" y="82803"/>
            <a:ext cx="8117235" cy="326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89" y="21600"/>
                </a:moveTo>
                <a:lnTo>
                  <a:pt x="0" y="0"/>
                </a:lnTo>
                <a:lnTo>
                  <a:pt x="17256" y="0"/>
                </a:lnTo>
                <a:cubicBezTo>
                  <a:pt x="19655" y="0"/>
                  <a:pt x="21600" y="4835"/>
                  <a:pt x="21600" y="10800"/>
                </a:cubicBezTo>
                <a:cubicBezTo>
                  <a:pt x="21600" y="16765"/>
                  <a:pt x="19655" y="21600"/>
                  <a:pt x="17256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33" name="任意多边形: 形状 8"/>
          <p:cNvSpPr/>
          <p:nvPr/>
        </p:nvSpPr>
        <p:spPr>
          <a:xfrm>
            <a:off x="957064" y="-1"/>
            <a:ext cx="7082396" cy="49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0974" extrusionOk="0">
                <a:moveTo>
                  <a:pt x="8384" y="0"/>
                </a:moveTo>
                <a:lnTo>
                  <a:pt x="21159" y="0"/>
                </a:lnTo>
                <a:lnTo>
                  <a:pt x="7711" y="19095"/>
                </a:lnTo>
                <a:cubicBezTo>
                  <a:pt x="5947" y="21600"/>
                  <a:pt x="3087" y="21600"/>
                  <a:pt x="1323" y="19095"/>
                </a:cubicBezTo>
                <a:cubicBezTo>
                  <a:pt x="-441" y="16591"/>
                  <a:pt x="-441" y="12530"/>
                  <a:pt x="1323" y="1002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椭圆 9"/>
          <p:cNvSpPr/>
          <p:nvPr/>
        </p:nvSpPr>
        <p:spPr>
          <a:xfrm rot="18900000">
            <a:off x="1242252" y="2205762"/>
            <a:ext cx="2453349" cy="2453349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wo-column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11"/>
          <p:cNvSpPr/>
          <p:nvPr/>
        </p:nvSpPr>
        <p:spPr>
          <a:xfrm>
            <a:off x="0" y="-4549"/>
            <a:ext cx="12192000" cy="851162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直角三角形 32"/>
          <p:cNvSpPr/>
          <p:nvPr/>
        </p:nvSpPr>
        <p:spPr>
          <a:xfrm rot="5400000" flipH="1">
            <a:off x="0" y="0"/>
            <a:ext cx="1231900" cy="1231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6" name="Group 4"/>
          <p:cNvGrpSpPr/>
          <p:nvPr/>
        </p:nvGrpSpPr>
        <p:grpSpPr>
          <a:xfrm>
            <a:off x="-1" y="-4550"/>
            <a:ext cx="1099908" cy="1096751"/>
            <a:chOff x="0" y="0"/>
            <a:chExt cx="1099907" cy="1096749"/>
          </a:xfrm>
        </p:grpSpPr>
        <p:sp>
          <p:nvSpPr>
            <p:cNvPr id="63" name="Freeform 11"/>
            <p:cNvSpPr/>
            <p:nvPr/>
          </p:nvSpPr>
          <p:spPr>
            <a:xfrm flipH="1">
              <a:off x="0" y="0"/>
              <a:ext cx="1099908" cy="109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7487" y="0"/>
                    <a:pt x="7487" y="0"/>
                    <a:pt x="7487" y="0"/>
                  </a:cubicBezTo>
                  <a:cubicBezTo>
                    <a:pt x="2900" y="4605"/>
                    <a:pt x="2900" y="4605"/>
                    <a:pt x="2900" y="4605"/>
                  </a:cubicBezTo>
                  <a:cubicBezTo>
                    <a:pt x="1031" y="6481"/>
                    <a:pt x="0" y="8979"/>
                    <a:pt x="0" y="11647"/>
                  </a:cubicBezTo>
                  <a:cubicBezTo>
                    <a:pt x="0" y="14315"/>
                    <a:pt x="1031" y="16824"/>
                    <a:pt x="2900" y="18688"/>
                  </a:cubicBezTo>
                  <a:cubicBezTo>
                    <a:pt x="4769" y="20564"/>
                    <a:pt x="7257" y="21600"/>
                    <a:pt x="9914" y="21600"/>
                  </a:cubicBezTo>
                  <a:cubicBezTo>
                    <a:pt x="12572" y="21600"/>
                    <a:pt x="15059" y="20564"/>
                    <a:pt x="16928" y="18688"/>
                  </a:cubicBezTo>
                  <a:cubicBezTo>
                    <a:pt x="21600" y="14010"/>
                    <a:pt x="21600" y="14010"/>
                    <a:pt x="21600" y="1401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63500" dist="254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64" name="Freeform 12"/>
            <p:cNvSpPr/>
            <p:nvPr/>
          </p:nvSpPr>
          <p:spPr>
            <a:xfrm flipH="1">
              <a:off x="-1" y="0"/>
              <a:ext cx="1042915" cy="103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4" h="20728" extrusionOk="0">
                  <a:moveTo>
                    <a:pt x="20734" y="0"/>
                  </a:moveTo>
                  <a:cubicBezTo>
                    <a:pt x="8042" y="0"/>
                    <a:pt x="8042" y="0"/>
                    <a:pt x="8042" y="0"/>
                  </a:cubicBezTo>
                  <a:cubicBezTo>
                    <a:pt x="2599" y="5462"/>
                    <a:pt x="2599" y="5462"/>
                    <a:pt x="2599" y="5462"/>
                  </a:cubicBezTo>
                  <a:cubicBezTo>
                    <a:pt x="-866" y="8938"/>
                    <a:pt x="-866" y="14634"/>
                    <a:pt x="2599" y="18111"/>
                  </a:cubicBezTo>
                  <a:cubicBezTo>
                    <a:pt x="2599" y="18111"/>
                    <a:pt x="2599" y="18111"/>
                    <a:pt x="2599" y="18111"/>
                  </a:cubicBezTo>
                  <a:cubicBezTo>
                    <a:pt x="6064" y="21600"/>
                    <a:pt x="11740" y="21600"/>
                    <a:pt x="15205" y="18111"/>
                  </a:cubicBezTo>
                  <a:cubicBezTo>
                    <a:pt x="20734" y="12563"/>
                    <a:pt x="20734" y="12563"/>
                    <a:pt x="20734" y="12563"/>
                  </a:cubicBezTo>
                  <a:lnTo>
                    <a:pt x="20734" y="0"/>
                  </a:lnTo>
                  <a:close/>
                </a:path>
              </a:pathLst>
            </a:cu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65" name="Freeform 13"/>
            <p:cNvSpPr/>
            <p:nvPr/>
          </p:nvSpPr>
          <p:spPr>
            <a:xfrm flipH="1">
              <a:off x="246479" y="241776"/>
              <a:ext cx="697922" cy="69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19678" extrusionOk="0">
                  <a:moveTo>
                    <a:pt x="2869" y="16795"/>
                  </a:moveTo>
                  <a:cubicBezTo>
                    <a:pt x="-956" y="12951"/>
                    <a:pt x="-956" y="6727"/>
                    <a:pt x="2869" y="2883"/>
                  </a:cubicBezTo>
                  <a:cubicBezTo>
                    <a:pt x="6713" y="-961"/>
                    <a:pt x="12956" y="-961"/>
                    <a:pt x="16800" y="2883"/>
                  </a:cubicBezTo>
                  <a:cubicBezTo>
                    <a:pt x="20644" y="6727"/>
                    <a:pt x="20644" y="12951"/>
                    <a:pt x="16800" y="16795"/>
                  </a:cubicBezTo>
                  <a:cubicBezTo>
                    <a:pt x="12956" y="20639"/>
                    <a:pt x="6713" y="20639"/>
                    <a:pt x="2869" y="16795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</p:grp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ntent and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文本占位符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Picture and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2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93" name="Body Level One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5341937" y="0"/>
            <a:ext cx="685006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" name="任意多边形: 形状 6"/>
          <p:cNvSpPr/>
          <p:nvPr/>
        </p:nvSpPr>
        <p:spPr>
          <a:xfrm>
            <a:off x="6706476" y="1"/>
            <a:ext cx="5485525" cy="5471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2" h="20706" extrusionOk="0">
                <a:moveTo>
                  <a:pt x="7699" y="0"/>
                </a:moveTo>
                <a:lnTo>
                  <a:pt x="20712" y="0"/>
                </a:lnTo>
                <a:lnTo>
                  <a:pt x="20712" y="12884"/>
                </a:lnTo>
                <a:lnTo>
                  <a:pt x="20553" y="13044"/>
                </a:lnTo>
                <a:cubicBezTo>
                  <a:pt x="19844" y="13755"/>
                  <a:pt x="18426" y="15178"/>
                  <a:pt x="15592" y="18022"/>
                </a:cubicBezTo>
                <a:cubicBezTo>
                  <a:pt x="12039" y="21600"/>
                  <a:pt x="6218" y="21600"/>
                  <a:pt x="2665" y="18022"/>
                </a:cubicBezTo>
                <a:cubicBezTo>
                  <a:pt x="-888" y="14457"/>
                  <a:pt x="-888" y="8616"/>
                  <a:pt x="2665" y="5051"/>
                </a:cubicBezTo>
                <a:cubicBezTo>
                  <a:pt x="2665" y="5051"/>
                  <a:pt x="2665" y="5051"/>
                  <a:pt x="7264" y="43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4" name="Freeform 7"/>
          <p:cNvSpPr/>
          <p:nvPr/>
        </p:nvSpPr>
        <p:spPr>
          <a:xfrm>
            <a:off x="6840282" y="-1"/>
            <a:ext cx="5351718" cy="5337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4" h="20728" extrusionOk="0">
                <a:moveTo>
                  <a:pt x="20734" y="0"/>
                </a:moveTo>
                <a:cubicBezTo>
                  <a:pt x="8042" y="0"/>
                  <a:pt x="8042" y="0"/>
                  <a:pt x="8042" y="0"/>
                </a:cubicBezTo>
                <a:cubicBezTo>
                  <a:pt x="2599" y="5462"/>
                  <a:pt x="2599" y="5462"/>
                  <a:pt x="2599" y="5462"/>
                </a:cubicBezTo>
                <a:cubicBezTo>
                  <a:pt x="-866" y="8938"/>
                  <a:pt x="-866" y="14634"/>
                  <a:pt x="2599" y="18111"/>
                </a:cubicBezTo>
                <a:cubicBezTo>
                  <a:pt x="2599" y="18111"/>
                  <a:pt x="2599" y="18111"/>
                  <a:pt x="2599" y="18111"/>
                </a:cubicBezTo>
                <a:cubicBezTo>
                  <a:pt x="6064" y="21600"/>
                  <a:pt x="11740" y="21600"/>
                  <a:pt x="15205" y="18111"/>
                </a:cubicBezTo>
                <a:cubicBezTo>
                  <a:pt x="20734" y="12563"/>
                  <a:pt x="20734" y="12563"/>
                  <a:pt x="20734" y="12563"/>
                </a:cubicBezTo>
                <a:lnTo>
                  <a:pt x="2073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5" name="Freeform 8"/>
          <p:cNvSpPr/>
          <p:nvPr/>
        </p:nvSpPr>
        <p:spPr>
          <a:xfrm>
            <a:off x="7607675" y="1503976"/>
            <a:ext cx="3063124" cy="3065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2883" y="16795"/>
                </a:moveTo>
                <a:cubicBezTo>
                  <a:pt x="-961" y="12951"/>
                  <a:pt x="-961" y="6727"/>
                  <a:pt x="2883" y="2883"/>
                </a:cubicBezTo>
                <a:cubicBezTo>
                  <a:pt x="6727" y="-961"/>
                  <a:pt x="12951" y="-961"/>
                  <a:pt x="16795" y="2883"/>
                </a:cubicBezTo>
                <a:cubicBezTo>
                  <a:pt x="20639" y="6727"/>
                  <a:pt x="20639" y="12951"/>
                  <a:pt x="16795" y="16795"/>
                </a:cubicBezTo>
                <a:cubicBezTo>
                  <a:pt x="12951" y="20639"/>
                  <a:pt x="6727" y="20639"/>
                  <a:pt x="2883" y="16795"/>
                </a:cubicBezTo>
                <a:close/>
              </a:path>
            </a:pathLst>
          </a:cu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www.precedenceresearch.com/baby-care-products-market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shop.lambdalabs.com/gpu-workstations/vector/customize?_gl=1*tqlj2a*_ga*MzkxNjg1OTk2LjE2ODAwNjE3MjU.*_ga_43EZT1FM6Q*MTY4MDA2MTcyNC4xLjEuMTY4MDA2MTgyNi41Ni4wLjA.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7"/>
          <p:cNvSpPr txBox="1"/>
          <p:nvPr/>
        </p:nvSpPr>
        <p:spPr>
          <a:xfrm>
            <a:off x="629919" y="2474355"/>
            <a:ext cx="5975907" cy="12266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8000" b="1">
                <a:solidFill>
                  <a:schemeClr val="accent4"/>
                </a:solidFill>
              </a:defRPr>
            </a:lvl1pPr>
          </a:lstStyle>
          <a:p>
            <a:r>
              <a:t>Baby Nanny</a:t>
            </a:r>
          </a:p>
        </p:txBody>
      </p:sp>
      <p:sp>
        <p:nvSpPr>
          <p:cNvPr id="104" name="文本框 18"/>
          <p:cNvSpPr txBox="1"/>
          <p:nvPr/>
        </p:nvSpPr>
        <p:spPr>
          <a:xfrm>
            <a:off x="713894" y="3759000"/>
            <a:ext cx="5420361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r>
              <a:t>An AI-Powered Baby Care System</a:t>
            </a:r>
          </a:p>
        </p:txBody>
      </p:sp>
      <p:sp>
        <p:nvSpPr>
          <p:cNvPr id="105" name="文本框 12"/>
          <p:cNvSpPr txBox="1"/>
          <p:nvPr/>
        </p:nvSpPr>
        <p:spPr>
          <a:xfrm>
            <a:off x="713893" y="2023047"/>
            <a:ext cx="7311365" cy="548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Business Proposal Pitch </a:t>
            </a:r>
          </a:p>
        </p:txBody>
      </p:sp>
      <p:grpSp>
        <p:nvGrpSpPr>
          <p:cNvPr id="108" name="Picture 1"/>
          <p:cNvGrpSpPr/>
          <p:nvPr/>
        </p:nvGrpSpPr>
        <p:grpSpPr>
          <a:xfrm>
            <a:off x="668173" y="459662"/>
            <a:ext cx="1996615" cy="746826"/>
            <a:chOff x="0" y="0"/>
            <a:chExt cx="1996613" cy="746825"/>
          </a:xfrm>
        </p:grpSpPr>
        <p:sp>
          <p:nvSpPr>
            <p:cNvPr id="106" name="Shape"/>
            <p:cNvSpPr/>
            <p:nvPr/>
          </p:nvSpPr>
          <p:spPr>
            <a:xfrm>
              <a:off x="-1" y="-1"/>
              <a:ext cx="1996615" cy="746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07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996614" cy="74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" y="0"/>
                  </a:moveTo>
                  <a:cubicBezTo>
                    <a:pt x="312" y="0"/>
                    <a:pt x="0" y="834"/>
                    <a:pt x="0" y="1859"/>
                  </a:cubicBezTo>
                  <a:lnTo>
                    <a:pt x="0" y="19741"/>
                  </a:lnTo>
                  <a:cubicBezTo>
                    <a:pt x="0" y="20766"/>
                    <a:pt x="312" y="21600"/>
                    <a:pt x="696" y="21600"/>
                  </a:cubicBezTo>
                  <a:lnTo>
                    <a:pt x="20904" y="21600"/>
                  </a:lnTo>
                  <a:cubicBezTo>
                    <a:pt x="21288" y="21600"/>
                    <a:pt x="21600" y="20766"/>
                    <a:pt x="21600" y="19741"/>
                  </a:cubicBezTo>
                  <a:lnTo>
                    <a:pt x="21600" y="1859"/>
                  </a:lnTo>
                  <a:cubicBezTo>
                    <a:pt x="21600" y="834"/>
                    <a:pt x="21288" y="0"/>
                    <a:pt x="20904" y="0"/>
                  </a:cubicBezTo>
                  <a:lnTo>
                    <a:pt x="696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41" y="243164"/>
            <a:ext cx="1257410" cy="1257410"/>
          </a:xfrm>
          <a:prstGeom prst="rect">
            <a:avLst/>
          </a:prstGeom>
          <a:ln w="127000" cap="sq">
            <a:solidFill>
              <a:srgbClr val="000000"/>
            </a:solidFill>
            <a:miter/>
          </a:ln>
          <a:effectLst>
            <a:outerShdw blurRad="63500" dist="508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112" name="Picture 6"/>
          <p:cNvGrpSpPr/>
          <p:nvPr/>
        </p:nvGrpSpPr>
        <p:grpSpPr>
          <a:xfrm>
            <a:off x="7854992" y="1696662"/>
            <a:ext cx="2579467" cy="2649895"/>
            <a:chOff x="0" y="0"/>
            <a:chExt cx="2579466" cy="2649894"/>
          </a:xfrm>
        </p:grpSpPr>
        <p:sp>
          <p:nvSpPr>
            <p:cNvPr id="110" name="Shape"/>
            <p:cNvSpPr/>
            <p:nvPr/>
          </p:nvSpPr>
          <p:spPr>
            <a:xfrm>
              <a:off x="-1" y="0"/>
              <a:ext cx="2579468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11" name="image4.png" descr="image4.png"/>
            <p:cNvPicPr>
              <a:picLocks noChangeAspect="1"/>
            </p:cNvPicPr>
            <p:nvPr/>
          </p:nvPicPr>
          <p:blipFill>
            <a:blip r:embed="rId3"/>
            <a:srcRect r="6"/>
            <a:stretch>
              <a:fillRect/>
            </a:stretch>
          </p:blipFill>
          <p:spPr>
            <a:xfrm>
              <a:off x="0" y="0"/>
              <a:ext cx="2579291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4"/>
                    <a:pt x="0" y="10798"/>
                  </a:cubicBezTo>
                  <a:cubicBezTo>
                    <a:pt x="0" y="16763"/>
                    <a:pt x="4837" y="21600"/>
                    <a:pt x="10802" y="21600"/>
                  </a:cubicBezTo>
                  <a:cubicBezTo>
                    <a:pt x="16767" y="21600"/>
                    <a:pt x="21600" y="16763"/>
                    <a:pt x="21600" y="10798"/>
                  </a:cubicBezTo>
                  <a:cubicBezTo>
                    <a:pt x="21600" y="4834"/>
                    <a:pt x="16767" y="0"/>
                    <a:pt x="10802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71"/>
          <p:cNvSpPr txBox="1"/>
          <p:nvPr/>
        </p:nvSpPr>
        <p:spPr>
          <a:xfrm>
            <a:off x="8392794" y="3720465"/>
            <a:ext cx="3515996" cy="2837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End-to-End system integration.</a:t>
            </a:r>
          </a:p>
        </p:txBody>
      </p:sp>
      <p:sp>
        <p:nvSpPr>
          <p:cNvPr id="256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cxnSp>
        <p:nvCxnSpPr>
          <p:cNvPr id="257" name="直接连接符 4"/>
          <p:cNvCxnSpPr>
            <a:stCxn id="258" idx="0"/>
            <a:endCxn id="260" idx="0"/>
          </p:cNvCxnSpPr>
          <p:nvPr/>
        </p:nvCxnSpPr>
        <p:spPr>
          <a:xfrm>
            <a:off x="1780004" y="4544759"/>
            <a:ext cx="8645173" cy="1"/>
          </a:xfrm>
          <a:prstGeom prst="straightConnector1">
            <a:avLst/>
          </a:prstGeom>
          <a:ln w="6350">
            <a:solidFill>
              <a:srgbClr val="262626"/>
            </a:solidFill>
            <a:miter/>
          </a:ln>
        </p:spPr>
      </p:cxnSp>
      <p:sp>
        <p:nvSpPr>
          <p:cNvPr id="258" name="椭圆 5"/>
          <p:cNvSpPr/>
          <p:nvPr/>
        </p:nvSpPr>
        <p:spPr>
          <a:xfrm>
            <a:off x="1691104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59" name="椭圆 6"/>
          <p:cNvSpPr/>
          <p:nvPr/>
        </p:nvSpPr>
        <p:spPr>
          <a:xfrm>
            <a:off x="4511221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0" name="椭圆 7"/>
          <p:cNvSpPr/>
          <p:nvPr/>
        </p:nvSpPr>
        <p:spPr>
          <a:xfrm>
            <a:off x="10336276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1" name="椭圆 8"/>
          <p:cNvSpPr/>
          <p:nvPr/>
        </p:nvSpPr>
        <p:spPr>
          <a:xfrm>
            <a:off x="7512649" y="4455860"/>
            <a:ext cx="177801" cy="177799"/>
          </a:xfrm>
          <a:prstGeom prst="ellipse">
            <a:avLst/>
          </a:prstGeom>
          <a:solidFill>
            <a:srgbClr val="262626"/>
          </a:solidFill>
          <a:ln w="50800">
            <a:solidFill>
              <a:schemeClr val="accent4"/>
            </a:solidFill>
            <a:miter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sp>
        <p:nvSpPr>
          <p:cNvPr id="262" name="Rectangle 41"/>
          <p:cNvSpPr txBox="1"/>
          <p:nvPr/>
        </p:nvSpPr>
        <p:spPr>
          <a:xfrm>
            <a:off x="2983796" y="1706227"/>
            <a:ext cx="6224415" cy="8513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defRPr sz="6000" b="1">
                <a:solidFill>
                  <a:srgbClr val="404040"/>
                </a:solidFill>
              </a:defRPr>
            </a:pPr>
            <a:r>
              <a:t>Timeline </a:t>
            </a:r>
            <a:r>
              <a:rPr>
                <a:solidFill>
                  <a:schemeClr val="accent4"/>
                </a:solidFill>
              </a:rPr>
              <a:t>process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" name="Freeform 19"/>
          <p:cNvSpPr/>
          <p:nvPr/>
        </p:nvSpPr>
        <p:spPr>
          <a:xfrm>
            <a:off x="4390128" y="4931502"/>
            <a:ext cx="419235" cy="422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23" extrusionOk="0">
                <a:moveTo>
                  <a:pt x="15120" y="2987"/>
                </a:moveTo>
                <a:cubicBezTo>
                  <a:pt x="17897" y="229"/>
                  <a:pt x="17897" y="229"/>
                  <a:pt x="17897" y="229"/>
                </a:cubicBezTo>
                <a:cubicBezTo>
                  <a:pt x="18206" y="-77"/>
                  <a:pt x="18514" y="-77"/>
                  <a:pt x="18669" y="229"/>
                </a:cubicBezTo>
                <a:cubicBezTo>
                  <a:pt x="18669" y="229"/>
                  <a:pt x="18823" y="383"/>
                  <a:pt x="18823" y="383"/>
                </a:cubicBezTo>
                <a:cubicBezTo>
                  <a:pt x="18823" y="383"/>
                  <a:pt x="18823" y="383"/>
                  <a:pt x="18823" y="383"/>
                </a:cubicBezTo>
                <a:cubicBezTo>
                  <a:pt x="18823" y="383"/>
                  <a:pt x="18823" y="383"/>
                  <a:pt x="18823" y="383"/>
                </a:cubicBezTo>
                <a:cubicBezTo>
                  <a:pt x="19286" y="2374"/>
                  <a:pt x="19286" y="2374"/>
                  <a:pt x="19286" y="237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291" y="2834"/>
                  <a:pt x="21291" y="2834"/>
                </a:cubicBezTo>
                <a:cubicBezTo>
                  <a:pt x="21291" y="2834"/>
                  <a:pt x="21446" y="2834"/>
                  <a:pt x="21446" y="2987"/>
                </a:cubicBezTo>
                <a:cubicBezTo>
                  <a:pt x="21600" y="3140"/>
                  <a:pt x="21600" y="3446"/>
                  <a:pt x="21446" y="3753"/>
                </a:cubicBezTo>
                <a:cubicBezTo>
                  <a:pt x="18669" y="6510"/>
                  <a:pt x="18669" y="6510"/>
                  <a:pt x="18669" y="6510"/>
                </a:cubicBezTo>
                <a:cubicBezTo>
                  <a:pt x="18514" y="6510"/>
                  <a:pt x="18360" y="6663"/>
                  <a:pt x="18206" y="6510"/>
                </a:cubicBezTo>
                <a:cubicBezTo>
                  <a:pt x="16663" y="6204"/>
                  <a:pt x="16663" y="6204"/>
                  <a:pt x="16663" y="6204"/>
                </a:cubicBezTo>
                <a:cubicBezTo>
                  <a:pt x="15891" y="6970"/>
                  <a:pt x="15891" y="6970"/>
                  <a:pt x="15891" y="6970"/>
                </a:cubicBezTo>
                <a:cubicBezTo>
                  <a:pt x="16663" y="8042"/>
                  <a:pt x="17280" y="9421"/>
                  <a:pt x="17280" y="10953"/>
                </a:cubicBezTo>
                <a:cubicBezTo>
                  <a:pt x="17280" y="12791"/>
                  <a:pt x="16509" y="14476"/>
                  <a:pt x="15274" y="15549"/>
                </a:cubicBezTo>
                <a:cubicBezTo>
                  <a:pt x="15274" y="15549"/>
                  <a:pt x="15274" y="15549"/>
                  <a:pt x="15274" y="15549"/>
                </a:cubicBezTo>
                <a:cubicBezTo>
                  <a:pt x="14040" y="16774"/>
                  <a:pt x="12497" y="17540"/>
                  <a:pt x="10646" y="17540"/>
                </a:cubicBezTo>
                <a:cubicBezTo>
                  <a:pt x="8794" y="17540"/>
                  <a:pt x="7097" y="16774"/>
                  <a:pt x="6017" y="15549"/>
                </a:cubicBezTo>
                <a:cubicBezTo>
                  <a:pt x="4783" y="14476"/>
                  <a:pt x="4011" y="12791"/>
                  <a:pt x="4011" y="10953"/>
                </a:cubicBezTo>
                <a:cubicBezTo>
                  <a:pt x="4011" y="9114"/>
                  <a:pt x="4783" y="7583"/>
                  <a:pt x="6017" y="6357"/>
                </a:cubicBezTo>
                <a:cubicBezTo>
                  <a:pt x="7097" y="5132"/>
                  <a:pt x="8794" y="4366"/>
                  <a:pt x="10646" y="4366"/>
                </a:cubicBezTo>
                <a:cubicBezTo>
                  <a:pt x="12189" y="4366"/>
                  <a:pt x="13577" y="4978"/>
                  <a:pt x="14657" y="5744"/>
                </a:cubicBezTo>
                <a:cubicBezTo>
                  <a:pt x="15429" y="4978"/>
                  <a:pt x="15429" y="4978"/>
                  <a:pt x="15429" y="4978"/>
                </a:cubicBezTo>
                <a:cubicBezTo>
                  <a:pt x="15120" y="3446"/>
                  <a:pt x="15120" y="3446"/>
                  <a:pt x="15120" y="3446"/>
                </a:cubicBezTo>
                <a:cubicBezTo>
                  <a:pt x="14966" y="3293"/>
                  <a:pt x="15120" y="3140"/>
                  <a:pt x="15120" y="2987"/>
                </a:cubicBezTo>
                <a:close/>
                <a:moveTo>
                  <a:pt x="19131" y="8349"/>
                </a:moveTo>
                <a:cubicBezTo>
                  <a:pt x="19131" y="8349"/>
                  <a:pt x="19131" y="8349"/>
                  <a:pt x="19131" y="8349"/>
                </a:cubicBezTo>
                <a:cubicBezTo>
                  <a:pt x="19131" y="7889"/>
                  <a:pt x="19286" y="7429"/>
                  <a:pt x="19749" y="7276"/>
                </a:cubicBezTo>
                <a:cubicBezTo>
                  <a:pt x="20211" y="7123"/>
                  <a:pt x="20674" y="7429"/>
                  <a:pt x="20829" y="7889"/>
                </a:cubicBezTo>
                <a:cubicBezTo>
                  <a:pt x="20983" y="8349"/>
                  <a:pt x="21137" y="8808"/>
                  <a:pt x="21137" y="9421"/>
                </a:cubicBezTo>
                <a:cubicBezTo>
                  <a:pt x="21291" y="9880"/>
                  <a:pt x="21291" y="10493"/>
                  <a:pt x="21291" y="10953"/>
                </a:cubicBezTo>
                <a:cubicBezTo>
                  <a:pt x="21291" y="13863"/>
                  <a:pt x="20057" y="16468"/>
                  <a:pt x="18206" y="18459"/>
                </a:cubicBezTo>
                <a:cubicBezTo>
                  <a:pt x="16200" y="20297"/>
                  <a:pt x="13577" y="21523"/>
                  <a:pt x="10646" y="21523"/>
                </a:cubicBezTo>
                <a:cubicBezTo>
                  <a:pt x="7714" y="21523"/>
                  <a:pt x="5091" y="20297"/>
                  <a:pt x="3086" y="18459"/>
                </a:cubicBezTo>
                <a:cubicBezTo>
                  <a:pt x="1234" y="16468"/>
                  <a:pt x="0" y="13863"/>
                  <a:pt x="0" y="10953"/>
                </a:cubicBezTo>
                <a:cubicBezTo>
                  <a:pt x="0" y="8042"/>
                  <a:pt x="1234" y="5438"/>
                  <a:pt x="3086" y="3446"/>
                </a:cubicBezTo>
                <a:cubicBezTo>
                  <a:pt x="5091" y="1608"/>
                  <a:pt x="7714" y="383"/>
                  <a:pt x="10646" y="383"/>
                </a:cubicBezTo>
                <a:cubicBezTo>
                  <a:pt x="11109" y="383"/>
                  <a:pt x="11726" y="383"/>
                  <a:pt x="12189" y="536"/>
                </a:cubicBezTo>
                <a:cubicBezTo>
                  <a:pt x="12651" y="536"/>
                  <a:pt x="13269" y="689"/>
                  <a:pt x="13731" y="842"/>
                </a:cubicBezTo>
                <a:cubicBezTo>
                  <a:pt x="14194" y="995"/>
                  <a:pt x="14349" y="1455"/>
                  <a:pt x="14349" y="1914"/>
                </a:cubicBezTo>
                <a:cubicBezTo>
                  <a:pt x="14194" y="2374"/>
                  <a:pt x="13731" y="2527"/>
                  <a:pt x="13269" y="2374"/>
                </a:cubicBezTo>
                <a:cubicBezTo>
                  <a:pt x="12806" y="2374"/>
                  <a:pt x="12343" y="2221"/>
                  <a:pt x="11880" y="2221"/>
                </a:cubicBezTo>
                <a:cubicBezTo>
                  <a:pt x="11571" y="2068"/>
                  <a:pt x="11109" y="2068"/>
                  <a:pt x="10646" y="2068"/>
                </a:cubicBezTo>
                <a:cubicBezTo>
                  <a:pt x="8177" y="2068"/>
                  <a:pt x="5863" y="3140"/>
                  <a:pt x="4320" y="4672"/>
                </a:cubicBezTo>
                <a:cubicBezTo>
                  <a:pt x="2623" y="6357"/>
                  <a:pt x="1697" y="8502"/>
                  <a:pt x="1697" y="10953"/>
                </a:cubicBezTo>
                <a:cubicBezTo>
                  <a:pt x="1697" y="13404"/>
                  <a:pt x="2623" y="15702"/>
                  <a:pt x="4320" y="17234"/>
                </a:cubicBezTo>
                <a:cubicBezTo>
                  <a:pt x="5863" y="18919"/>
                  <a:pt x="8177" y="19838"/>
                  <a:pt x="10646" y="19838"/>
                </a:cubicBezTo>
                <a:cubicBezTo>
                  <a:pt x="13114" y="19838"/>
                  <a:pt x="15274" y="18919"/>
                  <a:pt x="16971" y="17234"/>
                </a:cubicBezTo>
                <a:cubicBezTo>
                  <a:pt x="18514" y="15702"/>
                  <a:pt x="19594" y="13404"/>
                  <a:pt x="19594" y="10953"/>
                </a:cubicBezTo>
                <a:cubicBezTo>
                  <a:pt x="19594" y="10493"/>
                  <a:pt x="19594" y="10034"/>
                  <a:pt x="19440" y="9727"/>
                </a:cubicBezTo>
                <a:cubicBezTo>
                  <a:pt x="19440" y="9268"/>
                  <a:pt x="19286" y="8808"/>
                  <a:pt x="19131" y="8349"/>
                </a:cubicBezTo>
                <a:close/>
                <a:moveTo>
                  <a:pt x="10646" y="7889"/>
                </a:moveTo>
                <a:cubicBezTo>
                  <a:pt x="10646" y="7889"/>
                  <a:pt x="10646" y="7889"/>
                  <a:pt x="10646" y="7889"/>
                </a:cubicBezTo>
                <a:cubicBezTo>
                  <a:pt x="11109" y="7889"/>
                  <a:pt x="11726" y="8042"/>
                  <a:pt x="12034" y="8349"/>
                </a:cubicBezTo>
                <a:cubicBezTo>
                  <a:pt x="13886" y="6510"/>
                  <a:pt x="13886" y="6510"/>
                  <a:pt x="13886" y="6510"/>
                </a:cubicBezTo>
                <a:cubicBezTo>
                  <a:pt x="12960" y="5744"/>
                  <a:pt x="11880" y="5438"/>
                  <a:pt x="10646" y="5438"/>
                </a:cubicBezTo>
                <a:cubicBezTo>
                  <a:pt x="9103" y="5438"/>
                  <a:pt x="7714" y="6051"/>
                  <a:pt x="6634" y="6970"/>
                </a:cubicBezTo>
                <a:cubicBezTo>
                  <a:pt x="6634" y="6970"/>
                  <a:pt x="6634" y="6970"/>
                  <a:pt x="6634" y="6970"/>
                </a:cubicBezTo>
                <a:cubicBezTo>
                  <a:pt x="6634" y="6970"/>
                  <a:pt x="6634" y="6970"/>
                  <a:pt x="6634" y="6970"/>
                </a:cubicBezTo>
                <a:cubicBezTo>
                  <a:pt x="5709" y="8042"/>
                  <a:pt x="5091" y="9421"/>
                  <a:pt x="5091" y="10953"/>
                </a:cubicBezTo>
                <a:cubicBezTo>
                  <a:pt x="5091" y="12485"/>
                  <a:pt x="5709" y="13863"/>
                  <a:pt x="6634" y="14936"/>
                </a:cubicBezTo>
                <a:cubicBezTo>
                  <a:pt x="7714" y="15855"/>
                  <a:pt x="9103" y="16468"/>
                  <a:pt x="10646" y="16468"/>
                </a:cubicBezTo>
                <a:cubicBezTo>
                  <a:pt x="12189" y="16468"/>
                  <a:pt x="13577" y="15855"/>
                  <a:pt x="14503" y="14936"/>
                </a:cubicBezTo>
                <a:cubicBezTo>
                  <a:pt x="14657" y="14936"/>
                  <a:pt x="14657" y="14936"/>
                  <a:pt x="14657" y="14936"/>
                </a:cubicBezTo>
                <a:cubicBezTo>
                  <a:pt x="15583" y="13863"/>
                  <a:pt x="16200" y="12485"/>
                  <a:pt x="16200" y="10953"/>
                </a:cubicBezTo>
                <a:cubicBezTo>
                  <a:pt x="16200" y="9727"/>
                  <a:pt x="15891" y="8655"/>
                  <a:pt x="15120" y="7736"/>
                </a:cubicBezTo>
                <a:cubicBezTo>
                  <a:pt x="13269" y="9421"/>
                  <a:pt x="13269" y="9421"/>
                  <a:pt x="13269" y="9421"/>
                </a:cubicBezTo>
                <a:cubicBezTo>
                  <a:pt x="13577" y="9880"/>
                  <a:pt x="13731" y="10493"/>
                  <a:pt x="13731" y="10953"/>
                </a:cubicBezTo>
                <a:cubicBezTo>
                  <a:pt x="13731" y="11719"/>
                  <a:pt x="13269" y="12485"/>
                  <a:pt x="12806" y="13097"/>
                </a:cubicBezTo>
                <a:cubicBezTo>
                  <a:pt x="12806" y="13097"/>
                  <a:pt x="12806" y="13097"/>
                  <a:pt x="12806" y="13097"/>
                </a:cubicBezTo>
                <a:cubicBezTo>
                  <a:pt x="12189" y="13710"/>
                  <a:pt x="11417" y="14017"/>
                  <a:pt x="10646" y="14017"/>
                </a:cubicBezTo>
                <a:cubicBezTo>
                  <a:pt x="9720" y="14017"/>
                  <a:pt x="9103" y="13710"/>
                  <a:pt x="8486" y="13097"/>
                </a:cubicBezTo>
                <a:cubicBezTo>
                  <a:pt x="8486" y="13097"/>
                  <a:pt x="8486" y="13097"/>
                  <a:pt x="8486" y="13097"/>
                </a:cubicBezTo>
                <a:cubicBezTo>
                  <a:pt x="7869" y="12485"/>
                  <a:pt x="7560" y="11872"/>
                  <a:pt x="7560" y="10953"/>
                </a:cubicBezTo>
                <a:cubicBezTo>
                  <a:pt x="7560" y="10187"/>
                  <a:pt x="7869" y="9421"/>
                  <a:pt x="8486" y="8808"/>
                </a:cubicBezTo>
                <a:cubicBezTo>
                  <a:pt x="8486" y="8808"/>
                  <a:pt x="8486" y="8808"/>
                  <a:pt x="8486" y="8808"/>
                </a:cubicBezTo>
                <a:cubicBezTo>
                  <a:pt x="9103" y="8349"/>
                  <a:pt x="9720" y="7889"/>
                  <a:pt x="10646" y="7889"/>
                </a:cubicBezTo>
                <a:close/>
                <a:moveTo>
                  <a:pt x="11263" y="9114"/>
                </a:moveTo>
                <a:cubicBezTo>
                  <a:pt x="11263" y="9114"/>
                  <a:pt x="11263" y="9114"/>
                  <a:pt x="11263" y="9114"/>
                </a:cubicBezTo>
                <a:cubicBezTo>
                  <a:pt x="11109" y="8961"/>
                  <a:pt x="10954" y="8961"/>
                  <a:pt x="10646" y="8961"/>
                </a:cubicBezTo>
                <a:cubicBezTo>
                  <a:pt x="10029" y="8961"/>
                  <a:pt x="9566" y="9114"/>
                  <a:pt x="9257" y="9574"/>
                </a:cubicBezTo>
                <a:cubicBezTo>
                  <a:pt x="9257" y="9574"/>
                  <a:pt x="9257" y="9574"/>
                  <a:pt x="9257" y="9574"/>
                </a:cubicBezTo>
                <a:cubicBezTo>
                  <a:pt x="8794" y="9880"/>
                  <a:pt x="8640" y="10340"/>
                  <a:pt x="8640" y="10953"/>
                </a:cubicBezTo>
                <a:cubicBezTo>
                  <a:pt x="8640" y="11566"/>
                  <a:pt x="8794" y="12025"/>
                  <a:pt x="9257" y="12332"/>
                </a:cubicBezTo>
                <a:cubicBezTo>
                  <a:pt x="9566" y="12791"/>
                  <a:pt x="10029" y="12944"/>
                  <a:pt x="10646" y="12944"/>
                </a:cubicBezTo>
                <a:cubicBezTo>
                  <a:pt x="11263" y="12944"/>
                  <a:pt x="11726" y="12791"/>
                  <a:pt x="12034" y="12332"/>
                </a:cubicBezTo>
                <a:cubicBezTo>
                  <a:pt x="12034" y="12332"/>
                  <a:pt x="12034" y="12332"/>
                  <a:pt x="12034" y="12332"/>
                </a:cubicBezTo>
                <a:cubicBezTo>
                  <a:pt x="12497" y="12025"/>
                  <a:pt x="12651" y="11566"/>
                  <a:pt x="12651" y="10953"/>
                </a:cubicBezTo>
                <a:cubicBezTo>
                  <a:pt x="12651" y="10646"/>
                  <a:pt x="12651" y="10493"/>
                  <a:pt x="12497" y="10340"/>
                </a:cubicBezTo>
                <a:cubicBezTo>
                  <a:pt x="11263" y="11566"/>
                  <a:pt x="11263" y="11566"/>
                  <a:pt x="11263" y="11566"/>
                </a:cubicBezTo>
                <a:cubicBezTo>
                  <a:pt x="10954" y="11872"/>
                  <a:pt x="10337" y="11872"/>
                  <a:pt x="10029" y="11566"/>
                </a:cubicBezTo>
                <a:cubicBezTo>
                  <a:pt x="9720" y="11259"/>
                  <a:pt x="9720" y="10646"/>
                  <a:pt x="10029" y="10340"/>
                </a:cubicBezTo>
                <a:cubicBezTo>
                  <a:pt x="11263" y="9114"/>
                  <a:pt x="11263" y="9114"/>
                  <a:pt x="11263" y="9114"/>
                </a:cubicBezTo>
                <a:close/>
                <a:moveTo>
                  <a:pt x="18051" y="1455"/>
                </a:moveTo>
                <a:cubicBezTo>
                  <a:pt x="18051" y="1455"/>
                  <a:pt x="18051" y="1455"/>
                  <a:pt x="18051" y="1455"/>
                </a:cubicBezTo>
                <a:cubicBezTo>
                  <a:pt x="16046" y="3446"/>
                  <a:pt x="16046" y="3446"/>
                  <a:pt x="16046" y="3446"/>
                </a:cubicBezTo>
                <a:cubicBezTo>
                  <a:pt x="16354" y="4519"/>
                  <a:pt x="16354" y="4519"/>
                  <a:pt x="16354" y="4519"/>
                </a:cubicBezTo>
                <a:cubicBezTo>
                  <a:pt x="18360" y="2527"/>
                  <a:pt x="18360" y="2527"/>
                  <a:pt x="18360" y="2527"/>
                </a:cubicBezTo>
                <a:cubicBezTo>
                  <a:pt x="18051" y="1455"/>
                  <a:pt x="18051" y="1455"/>
                  <a:pt x="18051" y="1455"/>
                </a:cubicBezTo>
                <a:close/>
                <a:moveTo>
                  <a:pt x="18977" y="3293"/>
                </a:moveTo>
                <a:cubicBezTo>
                  <a:pt x="18977" y="3293"/>
                  <a:pt x="18977" y="3293"/>
                  <a:pt x="18977" y="3293"/>
                </a:cubicBezTo>
                <a:cubicBezTo>
                  <a:pt x="17126" y="5285"/>
                  <a:pt x="17126" y="5285"/>
                  <a:pt x="17126" y="5285"/>
                </a:cubicBezTo>
                <a:cubicBezTo>
                  <a:pt x="18206" y="5591"/>
                  <a:pt x="18206" y="5591"/>
                  <a:pt x="18206" y="5591"/>
                </a:cubicBezTo>
                <a:cubicBezTo>
                  <a:pt x="20211" y="3600"/>
                  <a:pt x="20211" y="3600"/>
                  <a:pt x="20211" y="3600"/>
                </a:cubicBezTo>
                <a:cubicBezTo>
                  <a:pt x="18977" y="3293"/>
                  <a:pt x="18977" y="3293"/>
                  <a:pt x="18977" y="3293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4" name="Freeform 24"/>
          <p:cNvSpPr/>
          <p:nvPr/>
        </p:nvSpPr>
        <p:spPr>
          <a:xfrm>
            <a:off x="1588657" y="3745420"/>
            <a:ext cx="382695" cy="38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" y="0"/>
                </a:moveTo>
                <a:cubicBezTo>
                  <a:pt x="1080" y="0"/>
                  <a:pt x="1080" y="0"/>
                  <a:pt x="1080" y="0"/>
                </a:cubicBezTo>
                <a:cubicBezTo>
                  <a:pt x="20880" y="0"/>
                  <a:pt x="20880" y="0"/>
                  <a:pt x="20880" y="0"/>
                </a:cubicBezTo>
                <a:cubicBezTo>
                  <a:pt x="21240" y="0"/>
                  <a:pt x="21600" y="360"/>
                  <a:pt x="21600" y="720"/>
                </a:cubicBezTo>
                <a:cubicBezTo>
                  <a:pt x="21600" y="720"/>
                  <a:pt x="21600" y="720"/>
                  <a:pt x="21600" y="720"/>
                </a:cubicBezTo>
                <a:cubicBezTo>
                  <a:pt x="21600" y="20880"/>
                  <a:pt x="21600" y="20880"/>
                  <a:pt x="21600" y="20880"/>
                </a:cubicBezTo>
                <a:cubicBezTo>
                  <a:pt x="21600" y="21240"/>
                  <a:pt x="21240" y="21600"/>
                  <a:pt x="20880" y="21600"/>
                </a:cubicBezTo>
                <a:cubicBezTo>
                  <a:pt x="20880" y="21600"/>
                  <a:pt x="20880" y="21600"/>
                  <a:pt x="20880" y="21600"/>
                </a:cubicBezTo>
                <a:cubicBezTo>
                  <a:pt x="1080" y="21600"/>
                  <a:pt x="1080" y="21600"/>
                  <a:pt x="1080" y="21600"/>
                </a:cubicBezTo>
                <a:cubicBezTo>
                  <a:pt x="360" y="21600"/>
                  <a:pt x="0" y="21240"/>
                  <a:pt x="0" y="20880"/>
                </a:cubicBezTo>
                <a:cubicBezTo>
                  <a:pt x="0" y="20880"/>
                  <a:pt x="0" y="20880"/>
                  <a:pt x="0" y="2088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360"/>
                  <a:pt x="360" y="0"/>
                  <a:pt x="1080" y="0"/>
                </a:cubicBezTo>
                <a:close/>
                <a:moveTo>
                  <a:pt x="11160" y="15840"/>
                </a:moveTo>
                <a:cubicBezTo>
                  <a:pt x="11160" y="15840"/>
                  <a:pt x="11160" y="15840"/>
                  <a:pt x="11160" y="15840"/>
                </a:cubicBezTo>
                <a:cubicBezTo>
                  <a:pt x="11160" y="16560"/>
                  <a:pt x="11520" y="17280"/>
                  <a:pt x="11880" y="17640"/>
                </a:cubicBezTo>
                <a:cubicBezTo>
                  <a:pt x="12600" y="18000"/>
                  <a:pt x="13320" y="18360"/>
                  <a:pt x="14400" y="18360"/>
                </a:cubicBezTo>
                <a:cubicBezTo>
                  <a:pt x="15480" y="18360"/>
                  <a:pt x="16200" y="18000"/>
                  <a:pt x="16920" y="17280"/>
                </a:cubicBezTo>
                <a:cubicBezTo>
                  <a:pt x="17280" y="16560"/>
                  <a:pt x="17640" y="15840"/>
                  <a:pt x="17640" y="15120"/>
                </a:cubicBezTo>
                <a:cubicBezTo>
                  <a:pt x="17640" y="14040"/>
                  <a:pt x="17280" y="13320"/>
                  <a:pt x="16560" y="12600"/>
                </a:cubicBezTo>
                <a:cubicBezTo>
                  <a:pt x="16200" y="12240"/>
                  <a:pt x="15480" y="11880"/>
                  <a:pt x="14760" y="11880"/>
                </a:cubicBezTo>
                <a:cubicBezTo>
                  <a:pt x="14040" y="11880"/>
                  <a:pt x="13680" y="11880"/>
                  <a:pt x="13320" y="12240"/>
                </a:cubicBezTo>
                <a:cubicBezTo>
                  <a:pt x="13680" y="10440"/>
                  <a:pt x="13680" y="10440"/>
                  <a:pt x="13680" y="10440"/>
                </a:cubicBezTo>
                <a:cubicBezTo>
                  <a:pt x="16920" y="10440"/>
                  <a:pt x="16920" y="10440"/>
                  <a:pt x="16920" y="10440"/>
                </a:cubicBezTo>
                <a:cubicBezTo>
                  <a:pt x="16920" y="8640"/>
                  <a:pt x="16920" y="8640"/>
                  <a:pt x="16920" y="8640"/>
                </a:cubicBezTo>
                <a:cubicBezTo>
                  <a:pt x="12240" y="8640"/>
                  <a:pt x="12240" y="8640"/>
                  <a:pt x="12240" y="8640"/>
                </a:cubicBezTo>
                <a:cubicBezTo>
                  <a:pt x="11160" y="13680"/>
                  <a:pt x="11160" y="13680"/>
                  <a:pt x="11160" y="13680"/>
                </a:cubicBezTo>
                <a:cubicBezTo>
                  <a:pt x="12600" y="14040"/>
                  <a:pt x="12600" y="14040"/>
                  <a:pt x="12600" y="14040"/>
                </a:cubicBezTo>
                <a:cubicBezTo>
                  <a:pt x="13320" y="13680"/>
                  <a:pt x="13680" y="13320"/>
                  <a:pt x="14040" y="13320"/>
                </a:cubicBezTo>
                <a:cubicBezTo>
                  <a:pt x="14760" y="13320"/>
                  <a:pt x="15120" y="13320"/>
                  <a:pt x="15120" y="13680"/>
                </a:cubicBezTo>
                <a:cubicBezTo>
                  <a:pt x="15480" y="14040"/>
                  <a:pt x="15480" y="14400"/>
                  <a:pt x="15480" y="15120"/>
                </a:cubicBezTo>
                <a:cubicBezTo>
                  <a:pt x="15480" y="15840"/>
                  <a:pt x="15480" y="16200"/>
                  <a:pt x="15120" y="16560"/>
                </a:cubicBezTo>
                <a:cubicBezTo>
                  <a:pt x="15120" y="16920"/>
                  <a:pt x="14760" y="16920"/>
                  <a:pt x="14400" y="16920"/>
                </a:cubicBezTo>
                <a:cubicBezTo>
                  <a:pt x="14040" y="16920"/>
                  <a:pt x="13680" y="16920"/>
                  <a:pt x="13320" y="16560"/>
                </a:cubicBezTo>
                <a:cubicBezTo>
                  <a:pt x="12960" y="16200"/>
                  <a:pt x="12960" y="15840"/>
                  <a:pt x="12960" y="15480"/>
                </a:cubicBezTo>
                <a:cubicBezTo>
                  <a:pt x="11160" y="15840"/>
                  <a:pt x="11160" y="15840"/>
                  <a:pt x="11160" y="15840"/>
                </a:cubicBezTo>
                <a:close/>
                <a:moveTo>
                  <a:pt x="8280" y="18360"/>
                </a:moveTo>
                <a:cubicBezTo>
                  <a:pt x="8280" y="18360"/>
                  <a:pt x="8280" y="18360"/>
                  <a:pt x="8280" y="18360"/>
                </a:cubicBezTo>
                <a:cubicBezTo>
                  <a:pt x="8280" y="8640"/>
                  <a:pt x="8280" y="8640"/>
                  <a:pt x="8280" y="8640"/>
                </a:cubicBezTo>
                <a:cubicBezTo>
                  <a:pt x="6840" y="8640"/>
                  <a:pt x="6840" y="8640"/>
                  <a:pt x="6840" y="8640"/>
                </a:cubicBezTo>
                <a:cubicBezTo>
                  <a:pt x="6480" y="9360"/>
                  <a:pt x="6120" y="9720"/>
                  <a:pt x="5760" y="10080"/>
                </a:cubicBezTo>
                <a:cubicBezTo>
                  <a:pt x="5040" y="10440"/>
                  <a:pt x="4680" y="10800"/>
                  <a:pt x="3960" y="11160"/>
                </a:cubicBezTo>
                <a:cubicBezTo>
                  <a:pt x="3960" y="12600"/>
                  <a:pt x="3960" y="12600"/>
                  <a:pt x="3960" y="12600"/>
                </a:cubicBezTo>
                <a:cubicBezTo>
                  <a:pt x="5040" y="12240"/>
                  <a:pt x="5760" y="11880"/>
                  <a:pt x="6480" y="11160"/>
                </a:cubicBezTo>
                <a:cubicBezTo>
                  <a:pt x="6480" y="18360"/>
                  <a:pt x="6480" y="18360"/>
                  <a:pt x="6480" y="18360"/>
                </a:cubicBezTo>
                <a:cubicBezTo>
                  <a:pt x="8280" y="18360"/>
                  <a:pt x="8280" y="18360"/>
                  <a:pt x="8280" y="18360"/>
                </a:cubicBezTo>
                <a:close/>
                <a:moveTo>
                  <a:pt x="1800" y="5400"/>
                </a:moveTo>
                <a:cubicBezTo>
                  <a:pt x="1800" y="5400"/>
                  <a:pt x="1800" y="5400"/>
                  <a:pt x="1800" y="5400"/>
                </a:cubicBezTo>
                <a:cubicBezTo>
                  <a:pt x="20160" y="5400"/>
                  <a:pt x="20160" y="5400"/>
                  <a:pt x="20160" y="5400"/>
                </a:cubicBezTo>
                <a:cubicBezTo>
                  <a:pt x="20160" y="1800"/>
                  <a:pt x="20160" y="1800"/>
                  <a:pt x="20160" y="1800"/>
                </a:cubicBezTo>
                <a:cubicBezTo>
                  <a:pt x="18360" y="1800"/>
                  <a:pt x="18360" y="1800"/>
                  <a:pt x="18360" y="1800"/>
                </a:cubicBezTo>
                <a:cubicBezTo>
                  <a:pt x="18360" y="2880"/>
                  <a:pt x="18360" y="2880"/>
                  <a:pt x="18360" y="2880"/>
                </a:cubicBezTo>
                <a:cubicBezTo>
                  <a:pt x="18360" y="3240"/>
                  <a:pt x="18000" y="3600"/>
                  <a:pt x="17640" y="3600"/>
                </a:cubicBezTo>
                <a:cubicBezTo>
                  <a:pt x="17280" y="3600"/>
                  <a:pt x="16920" y="3240"/>
                  <a:pt x="16920" y="2880"/>
                </a:cubicBezTo>
                <a:cubicBezTo>
                  <a:pt x="16920" y="1800"/>
                  <a:pt x="16920" y="1800"/>
                  <a:pt x="16920" y="1800"/>
                </a:cubicBezTo>
                <a:cubicBezTo>
                  <a:pt x="14040" y="1800"/>
                  <a:pt x="14040" y="1800"/>
                  <a:pt x="14040" y="1800"/>
                </a:cubicBezTo>
                <a:cubicBezTo>
                  <a:pt x="14040" y="2880"/>
                  <a:pt x="14040" y="2880"/>
                  <a:pt x="14040" y="2880"/>
                </a:cubicBezTo>
                <a:cubicBezTo>
                  <a:pt x="14040" y="3240"/>
                  <a:pt x="13680" y="3600"/>
                  <a:pt x="13320" y="3600"/>
                </a:cubicBezTo>
                <a:cubicBezTo>
                  <a:pt x="12600" y="3600"/>
                  <a:pt x="12240" y="3240"/>
                  <a:pt x="12240" y="2880"/>
                </a:cubicBezTo>
                <a:cubicBezTo>
                  <a:pt x="12240" y="1800"/>
                  <a:pt x="12240" y="1800"/>
                  <a:pt x="12240" y="1800"/>
                </a:cubicBezTo>
                <a:cubicBezTo>
                  <a:pt x="9360" y="1800"/>
                  <a:pt x="9360" y="1800"/>
                  <a:pt x="9360" y="1800"/>
                </a:cubicBezTo>
                <a:cubicBezTo>
                  <a:pt x="9360" y="2880"/>
                  <a:pt x="9360" y="2880"/>
                  <a:pt x="9360" y="2880"/>
                </a:cubicBezTo>
                <a:cubicBezTo>
                  <a:pt x="9360" y="3240"/>
                  <a:pt x="9000" y="3600"/>
                  <a:pt x="8640" y="3600"/>
                </a:cubicBezTo>
                <a:cubicBezTo>
                  <a:pt x="8280" y="3600"/>
                  <a:pt x="7920" y="3240"/>
                  <a:pt x="7920" y="2880"/>
                </a:cubicBezTo>
                <a:cubicBezTo>
                  <a:pt x="7920" y="1800"/>
                  <a:pt x="7920" y="1800"/>
                  <a:pt x="7920" y="1800"/>
                </a:cubicBezTo>
                <a:cubicBezTo>
                  <a:pt x="5040" y="1800"/>
                  <a:pt x="5040" y="1800"/>
                  <a:pt x="5040" y="1800"/>
                </a:cubicBezTo>
                <a:cubicBezTo>
                  <a:pt x="5040" y="2880"/>
                  <a:pt x="5040" y="2880"/>
                  <a:pt x="5040" y="2880"/>
                </a:cubicBezTo>
                <a:cubicBezTo>
                  <a:pt x="5040" y="3240"/>
                  <a:pt x="4680" y="3600"/>
                  <a:pt x="4320" y="3600"/>
                </a:cubicBezTo>
                <a:cubicBezTo>
                  <a:pt x="3960" y="3600"/>
                  <a:pt x="3600" y="3240"/>
                  <a:pt x="3600" y="2880"/>
                </a:cubicBezTo>
                <a:cubicBezTo>
                  <a:pt x="3600" y="1800"/>
                  <a:pt x="3600" y="1800"/>
                  <a:pt x="3600" y="1800"/>
                </a:cubicBezTo>
                <a:cubicBezTo>
                  <a:pt x="1800" y="1800"/>
                  <a:pt x="1800" y="1800"/>
                  <a:pt x="1800" y="1800"/>
                </a:cubicBezTo>
                <a:cubicBezTo>
                  <a:pt x="1800" y="5400"/>
                  <a:pt x="1800" y="5400"/>
                  <a:pt x="1800" y="5400"/>
                </a:cubicBezTo>
                <a:close/>
                <a:moveTo>
                  <a:pt x="20160" y="6480"/>
                </a:moveTo>
                <a:cubicBezTo>
                  <a:pt x="20160" y="6480"/>
                  <a:pt x="20160" y="6480"/>
                  <a:pt x="20160" y="6480"/>
                </a:cubicBezTo>
                <a:cubicBezTo>
                  <a:pt x="1800" y="6480"/>
                  <a:pt x="1800" y="6480"/>
                  <a:pt x="1800" y="6480"/>
                </a:cubicBezTo>
                <a:cubicBezTo>
                  <a:pt x="1800" y="19800"/>
                  <a:pt x="1800" y="19800"/>
                  <a:pt x="1800" y="19800"/>
                </a:cubicBezTo>
                <a:cubicBezTo>
                  <a:pt x="20160" y="19800"/>
                  <a:pt x="20160" y="19800"/>
                  <a:pt x="20160" y="19800"/>
                </a:cubicBezTo>
                <a:cubicBezTo>
                  <a:pt x="20160" y="6480"/>
                  <a:pt x="20160" y="6480"/>
                  <a:pt x="20160" y="648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5" name="Freeform 27"/>
          <p:cNvSpPr/>
          <p:nvPr/>
        </p:nvSpPr>
        <p:spPr>
          <a:xfrm>
            <a:off x="10233830" y="4974468"/>
            <a:ext cx="382695" cy="334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80" y="0"/>
                </a:moveTo>
                <a:cubicBezTo>
                  <a:pt x="720" y="0"/>
                  <a:pt x="720" y="0"/>
                  <a:pt x="720" y="0"/>
                </a:cubicBezTo>
                <a:cubicBezTo>
                  <a:pt x="360" y="0"/>
                  <a:pt x="0" y="415"/>
                  <a:pt x="0" y="1246"/>
                </a:cubicBezTo>
                <a:cubicBezTo>
                  <a:pt x="0" y="20354"/>
                  <a:pt x="0" y="20354"/>
                  <a:pt x="0" y="20354"/>
                </a:cubicBezTo>
                <a:cubicBezTo>
                  <a:pt x="0" y="21185"/>
                  <a:pt x="360" y="21600"/>
                  <a:pt x="720" y="21600"/>
                </a:cubicBezTo>
                <a:cubicBezTo>
                  <a:pt x="20880" y="21600"/>
                  <a:pt x="20880" y="21600"/>
                  <a:pt x="20880" y="21600"/>
                </a:cubicBezTo>
                <a:cubicBezTo>
                  <a:pt x="21240" y="21600"/>
                  <a:pt x="21600" y="21185"/>
                  <a:pt x="21600" y="20354"/>
                </a:cubicBezTo>
                <a:cubicBezTo>
                  <a:pt x="21600" y="1246"/>
                  <a:pt x="21600" y="1246"/>
                  <a:pt x="21600" y="1246"/>
                </a:cubicBezTo>
                <a:cubicBezTo>
                  <a:pt x="21600" y="415"/>
                  <a:pt x="21240" y="0"/>
                  <a:pt x="20880" y="0"/>
                </a:cubicBezTo>
                <a:close/>
                <a:moveTo>
                  <a:pt x="19800" y="19523"/>
                </a:moveTo>
                <a:cubicBezTo>
                  <a:pt x="19800" y="19523"/>
                  <a:pt x="19800" y="19523"/>
                  <a:pt x="19800" y="19523"/>
                </a:cubicBezTo>
                <a:cubicBezTo>
                  <a:pt x="1800" y="19523"/>
                  <a:pt x="1800" y="19523"/>
                  <a:pt x="1800" y="19523"/>
                </a:cubicBezTo>
                <a:cubicBezTo>
                  <a:pt x="1800" y="17446"/>
                  <a:pt x="1800" y="17446"/>
                  <a:pt x="1800" y="17446"/>
                </a:cubicBezTo>
                <a:cubicBezTo>
                  <a:pt x="6120" y="12462"/>
                  <a:pt x="6120" y="12462"/>
                  <a:pt x="6120" y="12462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9000" y="15785"/>
                  <a:pt x="9000" y="15785"/>
                  <a:pt x="9000" y="15785"/>
                </a:cubicBezTo>
                <a:cubicBezTo>
                  <a:pt x="10800" y="17862"/>
                  <a:pt x="10800" y="17862"/>
                  <a:pt x="10800" y="17862"/>
                </a:cubicBezTo>
                <a:cubicBezTo>
                  <a:pt x="10800" y="18277"/>
                  <a:pt x="11160" y="18277"/>
                  <a:pt x="11520" y="17862"/>
                </a:cubicBezTo>
                <a:cubicBezTo>
                  <a:pt x="11520" y="17862"/>
                  <a:pt x="11520" y="17446"/>
                  <a:pt x="11520" y="17031"/>
                </a:cubicBezTo>
                <a:cubicBezTo>
                  <a:pt x="10080" y="15369"/>
                  <a:pt x="10080" y="15369"/>
                  <a:pt x="10080" y="15369"/>
                </a:cubicBezTo>
                <a:cubicBezTo>
                  <a:pt x="14040" y="10800"/>
                  <a:pt x="14040" y="10800"/>
                  <a:pt x="14040" y="10800"/>
                </a:cubicBezTo>
                <a:cubicBezTo>
                  <a:pt x="19800" y="17862"/>
                  <a:pt x="19800" y="17862"/>
                  <a:pt x="19800" y="17862"/>
                </a:cubicBezTo>
                <a:cubicBezTo>
                  <a:pt x="19800" y="19523"/>
                  <a:pt x="19800" y="19523"/>
                  <a:pt x="19800" y="19523"/>
                </a:cubicBezTo>
                <a:close/>
                <a:moveTo>
                  <a:pt x="19800" y="16200"/>
                </a:moveTo>
                <a:cubicBezTo>
                  <a:pt x="19800" y="16200"/>
                  <a:pt x="19800" y="16200"/>
                  <a:pt x="19800" y="16200"/>
                </a:cubicBezTo>
                <a:cubicBezTo>
                  <a:pt x="14400" y="9554"/>
                  <a:pt x="14400" y="9554"/>
                  <a:pt x="14400" y="9554"/>
                </a:cubicBezTo>
                <a:cubicBezTo>
                  <a:pt x="14040" y="9554"/>
                  <a:pt x="13680" y="9554"/>
                  <a:pt x="13680" y="9554"/>
                </a:cubicBezTo>
                <a:cubicBezTo>
                  <a:pt x="9360" y="14538"/>
                  <a:pt x="9360" y="14538"/>
                  <a:pt x="9360" y="14538"/>
                </a:cubicBezTo>
                <a:cubicBezTo>
                  <a:pt x="6120" y="11215"/>
                  <a:pt x="6120" y="11215"/>
                  <a:pt x="6120" y="11215"/>
                </a:cubicBezTo>
                <a:cubicBezTo>
                  <a:pt x="6120" y="11215"/>
                  <a:pt x="5760" y="11215"/>
                  <a:pt x="5760" y="11215"/>
                </a:cubicBezTo>
                <a:cubicBezTo>
                  <a:pt x="1800" y="15785"/>
                  <a:pt x="1800" y="15785"/>
                  <a:pt x="1800" y="15785"/>
                </a:cubicBezTo>
                <a:cubicBezTo>
                  <a:pt x="1800" y="2077"/>
                  <a:pt x="1800" y="2077"/>
                  <a:pt x="1800" y="2077"/>
                </a:cubicBezTo>
                <a:cubicBezTo>
                  <a:pt x="19800" y="2077"/>
                  <a:pt x="19800" y="2077"/>
                  <a:pt x="19800" y="2077"/>
                </a:cubicBezTo>
                <a:cubicBezTo>
                  <a:pt x="19800" y="16200"/>
                  <a:pt x="19800" y="16200"/>
                  <a:pt x="19800" y="16200"/>
                </a:cubicBezTo>
                <a:close/>
                <a:moveTo>
                  <a:pt x="6120" y="9969"/>
                </a:moveTo>
                <a:cubicBezTo>
                  <a:pt x="6120" y="9969"/>
                  <a:pt x="6120" y="9969"/>
                  <a:pt x="6120" y="9969"/>
                </a:cubicBezTo>
                <a:cubicBezTo>
                  <a:pt x="7920" y="9969"/>
                  <a:pt x="9000" y="8308"/>
                  <a:pt x="9000" y="6646"/>
                </a:cubicBezTo>
                <a:cubicBezTo>
                  <a:pt x="9000" y="4569"/>
                  <a:pt x="7920" y="3323"/>
                  <a:pt x="6120" y="3323"/>
                </a:cubicBezTo>
                <a:cubicBezTo>
                  <a:pt x="4680" y="3323"/>
                  <a:pt x="3240" y="4569"/>
                  <a:pt x="3240" y="6646"/>
                </a:cubicBezTo>
                <a:cubicBezTo>
                  <a:pt x="3240" y="8308"/>
                  <a:pt x="4680" y="9969"/>
                  <a:pt x="6120" y="9969"/>
                </a:cubicBezTo>
                <a:close/>
                <a:moveTo>
                  <a:pt x="6120" y="4154"/>
                </a:moveTo>
                <a:cubicBezTo>
                  <a:pt x="6120" y="4154"/>
                  <a:pt x="6120" y="4154"/>
                  <a:pt x="6120" y="4154"/>
                </a:cubicBezTo>
                <a:cubicBezTo>
                  <a:pt x="7200" y="4154"/>
                  <a:pt x="8280" y="5400"/>
                  <a:pt x="8280" y="6646"/>
                </a:cubicBezTo>
                <a:cubicBezTo>
                  <a:pt x="8280" y="7477"/>
                  <a:pt x="7200" y="8723"/>
                  <a:pt x="6120" y="8723"/>
                </a:cubicBezTo>
                <a:cubicBezTo>
                  <a:pt x="5400" y="8723"/>
                  <a:pt x="4320" y="7477"/>
                  <a:pt x="4320" y="6646"/>
                </a:cubicBezTo>
                <a:cubicBezTo>
                  <a:pt x="4320" y="5400"/>
                  <a:pt x="5400" y="4154"/>
                  <a:pt x="6120" y="4154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6" name="Freeform 15"/>
          <p:cNvSpPr/>
          <p:nvPr/>
        </p:nvSpPr>
        <p:spPr>
          <a:xfrm>
            <a:off x="7391557" y="3717676"/>
            <a:ext cx="419985" cy="441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9" y="0"/>
                </a:moveTo>
                <a:cubicBezTo>
                  <a:pt x="13810" y="0"/>
                  <a:pt x="16525" y="1237"/>
                  <a:pt x="18413" y="3037"/>
                </a:cubicBezTo>
                <a:cubicBezTo>
                  <a:pt x="20420" y="4950"/>
                  <a:pt x="21600" y="7537"/>
                  <a:pt x="21600" y="10350"/>
                </a:cubicBezTo>
                <a:cubicBezTo>
                  <a:pt x="21600" y="12825"/>
                  <a:pt x="20656" y="15187"/>
                  <a:pt x="19003" y="16987"/>
                </a:cubicBezTo>
                <a:cubicBezTo>
                  <a:pt x="18413" y="17775"/>
                  <a:pt x="16997" y="16762"/>
                  <a:pt x="17823" y="15975"/>
                </a:cubicBezTo>
                <a:cubicBezTo>
                  <a:pt x="19003" y="14512"/>
                  <a:pt x="19830" y="12712"/>
                  <a:pt x="19948" y="10800"/>
                </a:cubicBezTo>
                <a:cubicBezTo>
                  <a:pt x="16761" y="10800"/>
                  <a:pt x="16761" y="10800"/>
                  <a:pt x="16761" y="10800"/>
                </a:cubicBezTo>
                <a:cubicBezTo>
                  <a:pt x="16761" y="12150"/>
                  <a:pt x="16525" y="13387"/>
                  <a:pt x="16289" y="14512"/>
                </a:cubicBezTo>
                <a:cubicBezTo>
                  <a:pt x="16052" y="15187"/>
                  <a:pt x="15108" y="14962"/>
                  <a:pt x="15226" y="14287"/>
                </a:cubicBezTo>
                <a:cubicBezTo>
                  <a:pt x="15580" y="13275"/>
                  <a:pt x="15698" y="12037"/>
                  <a:pt x="15816" y="10800"/>
                </a:cubicBezTo>
                <a:cubicBezTo>
                  <a:pt x="11685" y="10800"/>
                  <a:pt x="9915" y="10800"/>
                  <a:pt x="5784" y="10800"/>
                </a:cubicBezTo>
                <a:cubicBezTo>
                  <a:pt x="5902" y="12037"/>
                  <a:pt x="6020" y="13275"/>
                  <a:pt x="6374" y="14287"/>
                </a:cubicBezTo>
                <a:cubicBezTo>
                  <a:pt x="6492" y="14962"/>
                  <a:pt x="5548" y="15187"/>
                  <a:pt x="5311" y="14400"/>
                </a:cubicBezTo>
                <a:cubicBezTo>
                  <a:pt x="5075" y="13275"/>
                  <a:pt x="4839" y="12037"/>
                  <a:pt x="4839" y="10800"/>
                </a:cubicBezTo>
                <a:cubicBezTo>
                  <a:pt x="1652" y="10800"/>
                  <a:pt x="1652" y="10800"/>
                  <a:pt x="1652" y="10800"/>
                </a:cubicBezTo>
                <a:cubicBezTo>
                  <a:pt x="1770" y="12825"/>
                  <a:pt x="2597" y="14512"/>
                  <a:pt x="3895" y="15975"/>
                </a:cubicBezTo>
                <a:cubicBezTo>
                  <a:pt x="4603" y="16762"/>
                  <a:pt x="3305" y="17775"/>
                  <a:pt x="2597" y="16987"/>
                </a:cubicBezTo>
                <a:cubicBezTo>
                  <a:pt x="944" y="15187"/>
                  <a:pt x="0" y="12825"/>
                  <a:pt x="0" y="10350"/>
                </a:cubicBezTo>
                <a:cubicBezTo>
                  <a:pt x="0" y="7537"/>
                  <a:pt x="1180" y="4950"/>
                  <a:pt x="3187" y="3037"/>
                </a:cubicBezTo>
                <a:cubicBezTo>
                  <a:pt x="5075" y="1237"/>
                  <a:pt x="7790" y="0"/>
                  <a:pt x="10859" y="0"/>
                </a:cubicBezTo>
                <a:close/>
                <a:moveTo>
                  <a:pt x="14046" y="18675"/>
                </a:moveTo>
                <a:cubicBezTo>
                  <a:pt x="14046" y="18675"/>
                  <a:pt x="14046" y="18675"/>
                  <a:pt x="14046" y="18675"/>
                </a:cubicBezTo>
                <a:cubicBezTo>
                  <a:pt x="14046" y="20812"/>
                  <a:pt x="14046" y="20812"/>
                  <a:pt x="14046" y="20812"/>
                </a:cubicBezTo>
                <a:cubicBezTo>
                  <a:pt x="14046" y="21262"/>
                  <a:pt x="13692" y="21600"/>
                  <a:pt x="13220" y="21600"/>
                </a:cubicBezTo>
                <a:cubicBezTo>
                  <a:pt x="13220" y="21600"/>
                  <a:pt x="13220" y="21600"/>
                  <a:pt x="13220" y="21600"/>
                </a:cubicBezTo>
                <a:cubicBezTo>
                  <a:pt x="8380" y="21600"/>
                  <a:pt x="8380" y="21600"/>
                  <a:pt x="8380" y="21600"/>
                </a:cubicBezTo>
                <a:cubicBezTo>
                  <a:pt x="7908" y="21600"/>
                  <a:pt x="7554" y="21262"/>
                  <a:pt x="7554" y="20812"/>
                </a:cubicBezTo>
                <a:cubicBezTo>
                  <a:pt x="7554" y="20812"/>
                  <a:pt x="7554" y="20812"/>
                  <a:pt x="7554" y="20812"/>
                </a:cubicBezTo>
                <a:cubicBezTo>
                  <a:pt x="7554" y="18675"/>
                  <a:pt x="7554" y="18675"/>
                  <a:pt x="7554" y="18675"/>
                </a:cubicBezTo>
                <a:cubicBezTo>
                  <a:pt x="4957" y="18675"/>
                  <a:pt x="4957" y="18675"/>
                  <a:pt x="4957" y="18675"/>
                </a:cubicBezTo>
                <a:cubicBezTo>
                  <a:pt x="4603" y="18675"/>
                  <a:pt x="4249" y="18337"/>
                  <a:pt x="4249" y="17887"/>
                </a:cubicBezTo>
                <a:cubicBezTo>
                  <a:pt x="4249" y="17662"/>
                  <a:pt x="4249" y="17437"/>
                  <a:pt x="4485" y="17325"/>
                </a:cubicBezTo>
                <a:cubicBezTo>
                  <a:pt x="10269" y="11812"/>
                  <a:pt x="10269" y="11812"/>
                  <a:pt x="10269" y="11812"/>
                </a:cubicBezTo>
                <a:cubicBezTo>
                  <a:pt x="10505" y="11475"/>
                  <a:pt x="11095" y="11475"/>
                  <a:pt x="11449" y="11812"/>
                </a:cubicBezTo>
                <a:cubicBezTo>
                  <a:pt x="11449" y="11812"/>
                  <a:pt x="11449" y="11812"/>
                  <a:pt x="11449" y="11812"/>
                </a:cubicBezTo>
                <a:cubicBezTo>
                  <a:pt x="17233" y="17325"/>
                  <a:pt x="17233" y="17325"/>
                  <a:pt x="17233" y="17325"/>
                </a:cubicBezTo>
                <a:cubicBezTo>
                  <a:pt x="17469" y="17662"/>
                  <a:pt x="17469" y="18112"/>
                  <a:pt x="17233" y="18450"/>
                </a:cubicBezTo>
                <a:cubicBezTo>
                  <a:pt x="16997" y="18562"/>
                  <a:pt x="16761" y="18675"/>
                  <a:pt x="16643" y="18675"/>
                </a:cubicBezTo>
                <a:cubicBezTo>
                  <a:pt x="16525" y="18675"/>
                  <a:pt x="16525" y="18675"/>
                  <a:pt x="16525" y="18675"/>
                </a:cubicBezTo>
                <a:cubicBezTo>
                  <a:pt x="14046" y="18675"/>
                  <a:pt x="14046" y="18675"/>
                  <a:pt x="14046" y="18675"/>
                </a:cubicBezTo>
                <a:close/>
                <a:moveTo>
                  <a:pt x="12393" y="20025"/>
                </a:moveTo>
                <a:cubicBezTo>
                  <a:pt x="12393" y="20025"/>
                  <a:pt x="12393" y="20025"/>
                  <a:pt x="12393" y="20025"/>
                </a:cubicBezTo>
                <a:cubicBezTo>
                  <a:pt x="12393" y="17887"/>
                  <a:pt x="12393" y="17887"/>
                  <a:pt x="12393" y="17887"/>
                </a:cubicBezTo>
                <a:cubicBezTo>
                  <a:pt x="12393" y="17887"/>
                  <a:pt x="12393" y="17887"/>
                  <a:pt x="12393" y="17887"/>
                </a:cubicBezTo>
                <a:cubicBezTo>
                  <a:pt x="12393" y="17437"/>
                  <a:pt x="12866" y="17100"/>
                  <a:pt x="13220" y="17100"/>
                </a:cubicBezTo>
                <a:cubicBezTo>
                  <a:pt x="14636" y="17100"/>
                  <a:pt x="14636" y="17100"/>
                  <a:pt x="14636" y="17100"/>
                </a:cubicBezTo>
                <a:cubicBezTo>
                  <a:pt x="10859" y="13500"/>
                  <a:pt x="10859" y="13500"/>
                  <a:pt x="10859" y="13500"/>
                </a:cubicBezTo>
                <a:cubicBezTo>
                  <a:pt x="6964" y="17100"/>
                  <a:pt x="6964" y="17100"/>
                  <a:pt x="6964" y="17100"/>
                </a:cubicBezTo>
                <a:cubicBezTo>
                  <a:pt x="8380" y="17100"/>
                  <a:pt x="8380" y="17100"/>
                  <a:pt x="8380" y="17100"/>
                </a:cubicBezTo>
                <a:cubicBezTo>
                  <a:pt x="8380" y="17100"/>
                  <a:pt x="8380" y="17100"/>
                  <a:pt x="8380" y="17100"/>
                </a:cubicBezTo>
                <a:cubicBezTo>
                  <a:pt x="8852" y="17100"/>
                  <a:pt x="9207" y="17437"/>
                  <a:pt x="9207" y="17887"/>
                </a:cubicBezTo>
                <a:cubicBezTo>
                  <a:pt x="9207" y="20025"/>
                  <a:pt x="9207" y="20025"/>
                  <a:pt x="9207" y="20025"/>
                </a:cubicBezTo>
                <a:cubicBezTo>
                  <a:pt x="12393" y="20025"/>
                  <a:pt x="12393" y="20025"/>
                  <a:pt x="12393" y="20025"/>
                </a:cubicBezTo>
                <a:close/>
                <a:moveTo>
                  <a:pt x="17233" y="4162"/>
                </a:moveTo>
                <a:cubicBezTo>
                  <a:pt x="17233" y="4162"/>
                  <a:pt x="17233" y="4162"/>
                  <a:pt x="17233" y="4162"/>
                </a:cubicBezTo>
                <a:cubicBezTo>
                  <a:pt x="17233" y="4162"/>
                  <a:pt x="17115" y="4050"/>
                  <a:pt x="16997" y="3937"/>
                </a:cubicBezTo>
                <a:cubicBezTo>
                  <a:pt x="16643" y="4275"/>
                  <a:pt x="16170" y="4500"/>
                  <a:pt x="15816" y="4725"/>
                </a:cubicBezTo>
                <a:cubicBezTo>
                  <a:pt x="16407" y="6187"/>
                  <a:pt x="16761" y="7987"/>
                  <a:pt x="16761" y="9900"/>
                </a:cubicBezTo>
                <a:cubicBezTo>
                  <a:pt x="19948" y="9900"/>
                  <a:pt x="19948" y="9900"/>
                  <a:pt x="19948" y="9900"/>
                </a:cubicBezTo>
                <a:cubicBezTo>
                  <a:pt x="19830" y="7650"/>
                  <a:pt x="18767" y="5625"/>
                  <a:pt x="17233" y="4162"/>
                </a:cubicBezTo>
                <a:close/>
                <a:moveTo>
                  <a:pt x="16289" y="3375"/>
                </a:moveTo>
                <a:cubicBezTo>
                  <a:pt x="16289" y="3375"/>
                  <a:pt x="16289" y="3375"/>
                  <a:pt x="16289" y="3375"/>
                </a:cubicBezTo>
                <a:cubicBezTo>
                  <a:pt x="15698" y="2925"/>
                  <a:pt x="15108" y="2587"/>
                  <a:pt x="14400" y="2362"/>
                </a:cubicBezTo>
                <a:cubicBezTo>
                  <a:pt x="14636" y="2700"/>
                  <a:pt x="14872" y="3037"/>
                  <a:pt x="15108" y="3375"/>
                </a:cubicBezTo>
                <a:cubicBezTo>
                  <a:pt x="15226" y="3600"/>
                  <a:pt x="15344" y="3712"/>
                  <a:pt x="15344" y="3825"/>
                </a:cubicBezTo>
                <a:cubicBezTo>
                  <a:pt x="15698" y="3712"/>
                  <a:pt x="15934" y="3487"/>
                  <a:pt x="16289" y="3375"/>
                </a:cubicBezTo>
                <a:close/>
                <a:moveTo>
                  <a:pt x="12275" y="1800"/>
                </a:moveTo>
                <a:cubicBezTo>
                  <a:pt x="12275" y="1800"/>
                  <a:pt x="12275" y="1800"/>
                  <a:pt x="12275" y="1800"/>
                </a:cubicBezTo>
                <a:cubicBezTo>
                  <a:pt x="12039" y="1687"/>
                  <a:pt x="11685" y="1687"/>
                  <a:pt x="11331" y="1687"/>
                </a:cubicBezTo>
                <a:cubicBezTo>
                  <a:pt x="11331" y="4950"/>
                  <a:pt x="11331" y="4950"/>
                  <a:pt x="11331" y="4950"/>
                </a:cubicBezTo>
                <a:cubicBezTo>
                  <a:pt x="12275" y="4950"/>
                  <a:pt x="13220" y="4725"/>
                  <a:pt x="14164" y="4387"/>
                </a:cubicBezTo>
                <a:cubicBezTo>
                  <a:pt x="14282" y="4387"/>
                  <a:pt x="14400" y="4387"/>
                  <a:pt x="14518" y="4275"/>
                </a:cubicBezTo>
                <a:cubicBezTo>
                  <a:pt x="14400" y="4162"/>
                  <a:pt x="14282" y="3937"/>
                  <a:pt x="14282" y="3825"/>
                </a:cubicBezTo>
                <a:cubicBezTo>
                  <a:pt x="13692" y="2925"/>
                  <a:pt x="13102" y="2137"/>
                  <a:pt x="12275" y="1800"/>
                </a:cubicBezTo>
                <a:close/>
                <a:moveTo>
                  <a:pt x="10269" y="1687"/>
                </a:moveTo>
                <a:cubicBezTo>
                  <a:pt x="10269" y="1687"/>
                  <a:pt x="10269" y="1687"/>
                  <a:pt x="10269" y="1687"/>
                </a:cubicBezTo>
                <a:cubicBezTo>
                  <a:pt x="10033" y="1687"/>
                  <a:pt x="9679" y="1687"/>
                  <a:pt x="9325" y="1800"/>
                </a:cubicBezTo>
                <a:cubicBezTo>
                  <a:pt x="8616" y="2137"/>
                  <a:pt x="7908" y="2925"/>
                  <a:pt x="7318" y="3825"/>
                </a:cubicBezTo>
                <a:cubicBezTo>
                  <a:pt x="7318" y="3937"/>
                  <a:pt x="7200" y="4162"/>
                  <a:pt x="7082" y="4275"/>
                </a:cubicBezTo>
                <a:cubicBezTo>
                  <a:pt x="7318" y="4387"/>
                  <a:pt x="7436" y="4387"/>
                  <a:pt x="7554" y="4387"/>
                </a:cubicBezTo>
                <a:cubicBezTo>
                  <a:pt x="8380" y="4725"/>
                  <a:pt x="9325" y="4950"/>
                  <a:pt x="10269" y="4950"/>
                </a:cubicBezTo>
                <a:cubicBezTo>
                  <a:pt x="10269" y="1687"/>
                  <a:pt x="10269" y="1687"/>
                  <a:pt x="10269" y="1687"/>
                </a:cubicBezTo>
                <a:close/>
                <a:moveTo>
                  <a:pt x="7200" y="2362"/>
                </a:moveTo>
                <a:cubicBezTo>
                  <a:pt x="7200" y="2362"/>
                  <a:pt x="7200" y="2362"/>
                  <a:pt x="7200" y="2362"/>
                </a:cubicBezTo>
                <a:cubicBezTo>
                  <a:pt x="6610" y="2587"/>
                  <a:pt x="5902" y="2925"/>
                  <a:pt x="5311" y="3375"/>
                </a:cubicBezTo>
                <a:cubicBezTo>
                  <a:pt x="5666" y="3487"/>
                  <a:pt x="5902" y="3712"/>
                  <a:pt x="6256" y="3825"/>
                </a:cubicBezTo>
                <a:cubicBezTo>
                  <a:pt x="6374" y="3712"/>
                  <a:pt x="6374" y="3600"/>
                  <a:pt x="6492" y="3375"/>
                </a:cubicBezTo>
                <a:cubicBezTo>
                  <a:pt x="6728" y="3037"/>
                  <a:pt x="6964" y="2700"/>
                  <a:pt x="7200" y="2362"/>
                </a:cubicBezTo>
                <a:close/>
                <a:moveTo>
                  <a:pt x="4603" y="3937"/>
                </a:moveTo>
                <a:cubicBezTo>
                  <a:pt x="4603" y="3937"/>
                  <a:pt x="4603" y="3937"/>
                  <a:pt x="4603" y="3937"/>
                </a:cubicBezTo>
                <a:cubicBezTo>
                  <a:pt x="4485" y="4050"/>
                  <a:pt x="4485" y="4162"/>
                  <a:pt x="4367" y="4162"/>
                </a:cubicBezTo>
                <a:cubicBezTo>
                  <a:pt x="2833" y="5625"/>
                  <a:pt x="1770" y="7650"/>
                  <a:pt x="1652" y="9900"/>
                </a:cubicBezTo>
                <a:cubicBezTo>
                  <a:pt x="4839" y="9900"/>
                  <a:pt x="4839" y="9900"/>
                  <a:pt x="4839" y="9900"/>
                </a:cubicBezTo>
                <a:cubicBezTo>
                  <a:pt x="4839" y="7987"/>
                  <a:pt x="5311" y="6187"/>
                  <a:pt x="5902" y="4725"/>
                </a:cubicBezTo>
                <a:cubicBezTo>
                  <a:pt x="5430" y="4500"/>
                  <a:pt x="4957" y="4275"/>
                  <a:pt x="4603" y="3937"/>
                </a:cubicBezTo>
                <a:close/>
                <a:moveTo>
                  <a:pt x="14872" y="5175"/>
                </a:moveTo>
                <a:cubicBezTo>
                  <a:pt x="14872" y="5175"/>
                  <a:pt x="14872" y="5175"/>
                  <a:pt x="14872" y="5175"/>
                </a:cubicBezTo>
                <a:cubicBezTo>
                  <a:pt x="14754" y="5175"/>
                  <a:pt x="14636" y="5287"/>
                  <a:pt x="14518" y="5287"/>
                </a:cubicBezTo>
                <a:cubicBezTo>
                  <a:pt x="13456" y="5625"/>
                  <a:pt x="12393" y="5850"/>
                  <a:pt x="11331" y="5962"/>
                </a:cubicBezTo>
                <a:cubicBezTo>
                  <a:pt x="11331" y="9900"/>
                  <a:pt x="11331" y="9900"/>
                  <a:pt x="11331" y="9900"/>
                </a:cubicBezTo>
                <a:cubicBezTo>
                  <a:pt x="15816" y="9900"/>
                  <a:pt x="15816" y="9900"/>
                  <a:pt x="15816" y="9900"/>
                </a:cubicBezTo>
                <a:cubicBezTo>
                  <a:pt x="15698" y="8100"/>
                  <a:pt x="15462" y="6525"/>
                  <a:pt x="14872" y="5175"/>
                </a:cubicBezTo>
                <a:close/>
                <a:moveTo>
                  <a:pt x="10269" y="5962"/>
                </a:moveTo>
                <a:cubicBezTo>
                  <a:pt x="10269" y="5962"/>
                  <a:pt x="10269" y="5962"/>
                  <a:pt x="10269" y="5962"/>
                </a:cubicBezTo>
                <a:cubicBezTo>
                  <a:pt x="9207" y="5850"/>
                  <a:pt x="8144" y="5625"/>
                  <a:pt x="7200" y="5287"/>
                </a:cubicBezTo>
                <a:cubicBezTo>
                  <a:pt x="6964" y="5287"/>
                  <a:pt x="6846" y="5175"/>
                  <a:pt x="6728" y="5175"/>
                </a:cubicBezTo>
                <a:cubicBezTo>
                  <a:pt x="6256" y="6525"/>
                  <a:pt x="5902" y="8100"/>
                  <a:pt x="5784" y="9900"/>
                </a:cubicBezTo>
                <a:cubicBezTo>
                  <a:pt x="10269" y="9900"/>
                  <a:pt x="10269" y="9900"/>
                  <a:pt x="10269" y="9900"/>
                </a:cubicBezTo>
                <a:cubicBezTo>
                  <a:pt x="10269" y="5962"/>
                  <a:pt x="10269" y="5962"/>
                  <a:pt x="10269" y="5962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67" name="Rectangle 41"/>
          <p:cNvSpPr txBox="1"/>
          <p:nvPr/>
        </p:nvSpPr>
        <p:spPr>
          <a:xfrm>
            <a:off x="1424139" y="4915537"/>
            <a:ext cx="916211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01</a:t>
            </a:r>
          </a:p>
        </p:txBody>
      </p:sp>
      <p:sp>
        <p:nvSpPr>
          <p:cNvPr id="268" name="Rectangle 71"/>
          <p:cNvSpPr txBox="1"/>
          <p:nvPr/>
        </p:nvSpPr>
        <p:spPr>
          <a:xfrm>
            <a:off x="457199" y="5267325"/>
            <a:ext cx="3202307" cy="8679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Mobile application and website launch in order to build up the community.</a:t>
            </a:r>
          </a:p>
        </p:txBody>
      </p:sp>
      <p:sp>
        <p:nvSpPr>
          <p:cNvPr id="269" name="Rectangle 41"/>
          <p:cNvSpPr txBox="1"/>
          <p:nvPr/>
        </p:nvSpPr>
        <p:spPr>
          <a:xfrm>
            <a:off x="4244254" y="3368456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02</a:t>
            </a:r>
          </a:p>
        </p:txBody>
      </p:sp>
      <p:sp>
        <p:nvSpPr>
          <p:cNvPr id="270" name="Rectangle 71"/>
          <p:cNvSpPr txBox="1"/>
          <p:nvPr/>
        </p:nvSpPr>
        <p:spPr>
          <a:xfrm>
            <a:off x="2990850" y="3720465"/>
            <a:ext cx="2962911" cy="5758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r>
              <a:t>Introduction of freemium and premium services</a:t>
            </a:r>
          </a:p>
        </p:txBody>
      </p:sp>
      <p:sp>
        <p:nvSpPr>
          <p:cNvPr id="271" name="Rectangle 41"/>
          <p:cNvSpPr txBox="1"/>
          <p:nvPr/>
        </p:nvSpPr>
        <p:spPr>
          <a:xfrm>
            <a:off x="7245683" y="4915537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03</a:t>
            </a:r>
          </a:p>
        </p:txBody>
      </p:sp>
      <p:sp>
        <p:nvSpPr>
          <p:cNvPr id="272" name="Rectangle 71"/>
          <p:cNvSpPr txBox="1"/>
          <p:nvPr/>
        </p:nvSpPr>
        <p:spPr>
          <a:xfrm>
            <a:off x="6634240" y="5267359"/>
            <a:ext cx="1934617" cy="8679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>
              <a:defRPr sz="2000"/>
            </a:pPr>
            <a:r>
              <a:t>Smart home assistance &amp;</a:t>
            </a:r>
          </a:p>
          <a:p>
            <a:pPr algn="ctr">
              <a:defRPr sz="2000"/>
            </a:pPr>
            <a:r>
              <a:t>IOT integration.</a:t>
            </a:r>
          </a:p>
        </p:txBody>
      </p:sp>
      <p:sp>
        <p:nvSpPr>
          <p:cNvPr id="273" name="Rectangle 41"/>
          <p:cNvSpPr txBox="1"/>
          <p:nvPr/>
        </p:nvSpPr>
        <p:spPr>
          <a:xfrm>
            <a:off x="10069310" y="3368456"/>
            <a:ext cx="916212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000" b="1"/>
            </a:lvl1pPr>
          </a:lstStyle>
          <a:p>
            <a:r>
              <a:t>Step 04</a:t>
            </a:r>
          </a:p>
        </p:txBody>
      </p:sp>
      <p:sp>
        <p:nvSpPr>
          <p:cNvPr id="274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Implementation Plan</a:t>
            </a:r>
          </a:p>
        </p:txBody>
      </p:sp>
      <p:grpSp>
        <p:nvGrpSpPr>
          <p:cNvPr id="277" name="Picture 1"/>
          <p:cNvGrpSpPr/>
          <p:nvPr/>
        </p:nvGrpSpPr>
        <p:grpSpPr>
          <a:xfrm>
            <a:off x="9942730" y="146689"/>
            <a:ext cx="1383457" cy="517478"/>
            <a:chOff x="0" y="0"/>
            <a:chExt cx="1383456" cy="517476"/>
          </a:xfrm>
        </p:grpSpPr>
        <p:sp>
          <p:nvSpPr>
            <p:cNvPr id="275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76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7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2934"/>
            <a:ext cx="804988" cy="8049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9" animBg="1" advAuto="0"/>
      <p:bldP spid="273" grpId="16" animBg="1" advAuto="0"/>
      <p:bldP spid="259" grpId="5" animBg="1" advAuto="0"/>
      <p:bldP spid="266" grpId="10" animBg="1" advAuto="0"/>
      <p:bldP spid="272" grpId="12" animBg="1" advAuto="0"/>
      <p:bldP spid="258" grpId="1" animBg="1" advAuto="0"/>
      <p:bldP spid="268" grpId="4" animBg="1" advAuto="0"/>
      <p:bldP spid="255" grpId="13" animBg="1" advAuto="0"/>
      <p:bldP spid="267" grpId="3" animBg="1" advAuto="0"/>
      <p:bldP spid="269" grpId="7" animBg="1" advAuto="0"/>
      <p:bldP spid="271" grpId="11" animBg="1" advAuto="0"/>
      <p:bldP spid="260" grpId="14" animBg="1" advAuto="0"/>
      <p:bldP spid="265" grpId="15" animBg="1" advAuto="0"/>
      <p:bldP spid="270" grpId="8" animBg="1" advAuto="0"/>
      <p:bldP spid="263" grpId="6" animBg="1" advAuto="0"/>
      <p:bldP spid="264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81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Revenue Model</a:t>
            </a:r>
          </a:p>
        </p:txBody>
      </p:sp>
      <p:grpSp>
        <p:nvGrpSpPr>
          <p:cNvPr id="284" name="Picture 1"/>
          <p:cNvGrpSpPr/>
          <p:nvPr/>
        </p:nvGrpSpPr>
        <p:grpSpPr>
          <a:xfrm>
            <a:off x="9942730" y="146689"/>
            <a:ext cx="1383457" cy="517478"/>
            <a:chOff x="0" y="0"/>
            <a:chExt cx="1383456" cy="517476"/>
          </a:xfrm>
        </p:grpSpPr>
        <p:sp>
          <p:nvSpPr>
            <p:cNvPr id="282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83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2934"/>
            <a:ext cx="804988" cy="8049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286" name="Content Placeholder 2"/>
          <p:cNvSpPr txBox="1"/>
          <p:nvPr>
            <p:ph type="body" idx="4294967295"/>
          </p:nvPr>
        </p:nvSpPr>
        <p:spPr>
          <a:xfrm>
            <a:off x="1582419" y="1421764"/>
            <a:ext cx="9546592" cy="4866006"/>
          </a:xfrm>
          <a:prstGeom prst="rect">
            <a:avLst/>
          </a:prstGeom>
        </p:spPr>
        <p:txBody>
          <a:bodyPr/>
          <a:lstStyle/>
          <a:p>
            <a:pPr marL="0" indent="0" defTabSz="895985">
              <a:lnSpc>
                <a:spcPct val="81000"/>
              </a:lnSpc>
              <a:spcBef>
                <a:spcPts val="900"/>
              </a:spcBef>
              <a:buSzTx/>
              <a:buNone/>
              <a:defRPr sz="2450" b="1"/>
            </a:pPr>
            <a:r>
              <a:t>How are we going to make money ?</a:t>
            </a:r>
          </a:p>
          <a:p>
            <a:pPr marL="0" indent="0" defTabSz="895985">
              <a:lnSpc>
                <a:spcPct val="81000"/>
              </a:lnSpc>
              <a:spcBef>
                <a:spcPts val="900"/>
              </a:spcBef>
              <a:buSzTx/>
              <a:buNone/>
              <a:defRPr sz="2450" b="1"/>
            </a:pPr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t>The service(s) will be available in freemium and various premium packages where the parents will have an opportunity to interact with the parenting  community over the app and website.</a:t>
            </a:r>
            <a:endParaRPr sz="235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350"/>
            </a:pPr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t>The premium services will cost ~10-20K INR(depending upon the resources involved and level of customization). </a:t>
            </a:r>
            <a:endParaRPr sz="235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840" b="1"/>
            </a:pPr>
            <a:endParaRPr sz="2350"/>
          </a:p>
          <a:p>
            <a:pPr marL="185420" indent="-185420" defTabSz="895985">
              <a:lnSpc>
                <a:spcPct val="81000"/>
              </a:lnSpc>
              <a:spcBef>
                <a:spcPts val="900"/>
              </a:spcBef>
              <a:defRPr sz="2840" b="1"/>
            </a:pPr>
            <a:r>
              <a:rPr sz="2350"/>
              <a:t>Trial Period- </a:t>
            </a:r>
            <a:r>
              <a:rPr sz="2060" b="0"/>
              <a:t>The mobile and web app will be free to be accessed upto some extent.</a:t>
            </a:r>
            <a:endParaRPr sz="2060" b="0"/>
          </a:p>
          <a:p>
            <a:pPr marL="224155" indent="-224155" defTabSz="895985">
              <a:lnSpc>
                <a:spcPct val="81000"/>
              </a:lnSpc>
              <a:spcBef>
                <a:spcPts val="900"/>
              </a:spcBef>
              <a:defRPr sz="2350"/>
            </a:pPr>
          </a:p>
          <a:p>
            <a:pPr marL="255905" indent="-255905" defTabSz="895985">
              <a:lnSpc>
                <a:spcPct val="81000"/>
              </a:lnSpc>
              <a:spcBef>
                <a:spcPts val="900"/>
              </a:spcBef>
              <a:defRPr sz="2060"/>
            </a:pPr>
            <a:r>
              <a:rPr sz="2350" b="1"/>
              <a:t>Website as revenue generator-</a:t>
            </a:r>
            <a:r>
              <a:rPr sz="2350"/>
              <a:t> </a:t>
            </a:r>
            <a:r>
              <a:t>At later stages, the website will serve as an </a:t>
            </a:r>
            <a:r>
              <a:rPr b="1"/>
              <a:t>e-commerce</a:t>
            </a:r>
            <a:r>
              <a:t> platform for selling and buying childcare products.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289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Business Model Canvas</a:t>
            </a:r>
          </a:p>
        </p:txBody>
      </p:sp>
      <p:grpSp>
        <p:nvGrpSpPr>
          <p:cNvPr id="292" name="Picture 1"/>
          <p:cNvGrpSpPr/>
          <p:nvPr/>
        </p:nvGrpSpPr>
        <p:grpSpPr>
          <a:xfrm>
            <a:off x="9942730" y="146689"/>
            <a:ext cx="1383457" cy="517478"/>
            <a:chOff x="0" y="0"/>
            <a:chExt cx="1383456" cy="517476"/>
          </a:xfrm>
        </p:grpSpPr>
        <p:sp>
          <p:nvSpPr>
            <p:cNvPr id="290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91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2934"/>
            <a:ext cx="804988" cy="8049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29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" y="963930"/>
            <a:ext cx="11215370" cy="5796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5" name="Text Box 6"/>
          <p:cNvSpPr txBox="1"/>
          <p:nvPr/>
        </p:nvSpPr>
        <p:spPr>
          <a:xfrm>
            <a:off x="9925684" y="1637664"/>
            <a:ext cx="2156461" cy="14563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single / working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adoption houses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general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childcare institutions</a:t>
            </a:r>
          </a:p>
        </p:txBody>
      </p:sp>
      <p:sp>
        <p:nvSpPr>
          <p:cNvPr id="296" name="Text Box 7"/>
          <p:cNvSpPr txBox="1"/>
          <p:nvPr/>
        </p:nvSpPr>
        <p:spPr>
          <a:xfrm>
            <a:off x="5478145" y="1419225"/>
            <a:ext cx="2118361" cy="32851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customized RL enabled implicit feedback loop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 Inbuilt community support in the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 b="1"/>
            </a:pPr>
            <a:r>
              <a:t>Add ons</a:t>
            </a:r>
            <a:r>
              <a:rPr b="0"/>
              <a:t> – exquisite premium services like smart baby surveillance and real- time feed monitoring.   </a:t>
            </a:r>
            <a:endParaRPr b="0"/>
          </a:p>
        </p:txBody>
      </p:sp>
      <p:sp>
        <p:nvSpPr>
          <p:cNvPr id="297" name="Text Box 8"/>
          <p:cNvSpPr txBox="1"/>
          <p:nvPr/>
        </p:nvSpPr>
        <p:spPr>
          <a:xfrm>
            <a:off x="3280409" y="1492885"/>
            <a:ext cx="2184401" cy="15965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community building &amp; effective parenting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more personalized way of knowing what your child wants</a:t>
            </a:r>
          </a:p>
        </p:txBody>
      </p:sp>
      <p:sp>
        <p:nvSpPr>
          <p:cNvPr id="298" name="Text Box 9"/>
          <p:cNvSpPr txBox="1"/>
          <p:nvPr/>
        </p:nvSpPr>
        <p:spPr>
          <a:xfrm>
            <a:off x="7713979" y="1510664"/>
            <a:ext cx="2120266" cy="14563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personalized RL based feedbacks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flexible premium &amp; add ons plans</a:t>
            </a:r>
          </a:p>
        </p:txBody>
      </p:sp>
      <p:sp>
        <p:nvSpPr>
          <p:cNvPr id="299" name="Text Box 10"/>
          <p:cNvSpPr txBox="1"/>
          <p:nvPr/>
        </p:nvSpPr>
        <p:spPr>
          <a:xfrm>
            <a:off x="7804150" y="3206114"/>
            <a:ext cx="2092961" cy="1684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SEO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Social Media Advertising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</a:t>
            </a:r>
          </a:p>
        </p:txBody>
      </p:sp>
      <p:sp>
        <p:nvSpPr>
          <p:cNvPr id="300" name="Text Box 11"/>
          <p:cNvSpPr txBox="1"/>
          <p:nvPr/>
        </p:nvSpPr>
        <p:spPr>
          <a:xfrm>
            <a:off x="3306445" y="3715384"/>
            <a:ext cx="2121853" cy="12277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RL based Assistant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Add ons...</a:t>
            </a:r>
          </a:p>
        </p:txBody>
      </p:sp>
      <p:sp>
        <p:nvSpPr>
          <p:cNvPr id="301" name="Text Box 12"/>
          <p:cNvSpPr txBox="1"/>
          <p:nvPr/>
        </p:nvSpPr>
        <p:spPr>
          <a:xfrm>
            <a:off x="6577964" y="5473065"/>
            <a:ext cx="3597911" cy="7705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app / 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premium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maintainence services</a:t>
            </a:r>
          </a:p>
        </p:txBody>
      </p:sp>
      <p:sp>
        <p:nvSpPr>
          <p:cNvPr id="302" name="Text Box 13"/>
          <p:cNvSpPr txBox="1"/>
          <p:nvPr/>
        </p:nvSpPr>
        <p:spPr>
          <a:xfrm>
            <a:off x="1161414" y="5473065"/>
            <a:ext cx="4059795" cy="12277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Infrastructure Cost (High specs systems)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Staff maintenance</a:t>
            </a:r>
          </a:p>
          <a:p>
            <a:pPr marL="285750" indent="-285750" algn="just">
              <a:buSzPct val="100000"/>
              <a:buFont typeface="Arial" panose="020B0604020202020204"/>
              <a:buChar char="•"/>
              <a:defRPr sz="1600"/>
            </a:pPr>
            <a:r>
              <a:t>Marketing Cost </a:t>
            </a:r>
          </a:p>
        </p:txBody>
      </p:sp>
      <p:sp>
        <p:nvSpPr>
          <p:cNvPr id="303" name="Text Box 14"/>
          <p:cNvSpPr txBox="1"/>
          <p:nvPr/>
        </p:nvSpPr>
        <p:spPr>
          <a:xfrm>
            <a:off x="1161414" y="1646554"/>
            <a:ext cx="1383964" cy="5419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developers</a:t>
            </a:r>
          </a:p>
        </p:txBody>
      </p:sp>
      <p:sp>
        <p:nvSpPr>
          <p:cNvPr id="304" name="Text Box 15"/>
          <p:cNvSpPr txBox="1"/>
          <p:nvPr/>
        </p:nvSpPr>
        <p:spPr>
          <a:xfrm>
            <a:off x="3437656" y="5877426"/>
            <a:ext cx="1869441" cy="3133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Opportunity cost</a:t>
            </a:r>
          </a:p>
        </p:txBody>
      </p:sp>
      <p:sp>
        <p:nvSpPr>
          <p:cNvPr id="305" name="Text Box 5"/>
          <p:cNvSpPr txBox="1"/>
          <p:nvPr/>
        </p:nvSpPr>
        <p:spPr>
          <a:xfrm>
            <a:off x="9201784" y="5394325"/>
            <a:ext cx="2496821" cy="9991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with strong community-integration into Aggregator Business Model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20"/>
          <p:cNvSpPr txBox="1"/>
          <p:nvPr/>
        </p:nvSpPr>
        <p:spPr>
          <a:xfrm>
            <a:off x="6004164" y="2891314"/>
            <a:ext cx="469738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Market Analysis</a:t>
            </a:r>
          </a:p>
        </p:txBody>
      </p:sp>
      <p:sp>
        <p:nvSpPr>
          <p:cNvPr id="308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FOUR</a:t>
            </a:r>
          </a:p>
        </p:txBody>
      </p:sp>
      <p:sp>
        <p:nvSpPr>
          <p:cNvPr id="309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grpSp>
        <p:nvGrpSpPr>
          <p:cNvPr id="312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10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11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1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16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Competitive Landscape</a:t>
            </a:r>
          </a:p>
        </p:txBody>
      </p:sp>
      <p:grpSp>
        <p:nvGrpSpPr>
          <p:cNvPr id="319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17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18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20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321" name="Content Placeholder 2"/>
          <p:cNvSpPr txBox="1"/>
          <p:nvPr>
            <p:ph type="body" sz="quarter" idx="4294967295"/>
          </p:nvPr>
        </p:nvSpPr>
        <p:spPr>
          <a:xfrm>
            <a:off x="560070" y="1246505"/>
            <a:ext cx="9721215" cy="199771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  <a:miter lim="800000"/>
          </a:ln>
        </p:spPr>
        <p:txBody>
          <a:bodyPr>
            <a:normAutofit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rPr lang="en-US"/>
              <a:t>Global Market size of Baby Care Industry sizes upto </a:t>
            </a:r>
            <a:r>
              <a:rPr lang="en-US" b="1">
                <a:hlinkClick r:id="rId3" action="ppaction://hlinkfile"/>
              </a:rPr>
              <a:t>Rs. 7 Lakhs of Crores (* as per 2021)</a:t>
            </a:r>
            <a:endParaRPr lang="en-US" b="1"/>
          </a:p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t>There’s no other company working in this exact field but there are a few companies working  in the subfields of our complete idea.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1800"/>
            </a:pPr>
            <a:r>
              <a:t>A few of them are – India Parenting, Parent Circle.</a:t>
            </a:r>
          </a:p>
        </p:txBody>
      </p:sp>
      <p:sp>
        <p:nvSpPr>
          <p:cNvPr id="322" name="Rectangle 39"/>
          <p:cNvSpPr txBox="1"/>
          <p:nvPr/>
        </p:nvSpPr>
        <p:spPr>
          <a:xfrm>
            <a:off x="1568450" y="3475990"/>
            <a:ext cx="4808855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</a:lstStyle>
          <a:p>
            <a:r>
              <a:t>Our USP Advantages</a:t>
            </a:r>
          </a:p>
        </p:txBody>
      </p:sp>
      <p:sp>
        <p:nvSpPr>
          <p:cNvPr id="323" name="矩形 36"/>
          <p:cNvSpPr txBox="1"/>
          <p:nvPr/>
        </p:nvSpPr>
        <p:spPr>
          <a:xfrm>
            <a:off x="1730375" y="3980179"/>
            <a:ext cx="10929620" cy="248196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Problem 1 – </a:t>
            </a:r>
            <a:r>
              <a:rPr>
                <a:latin typeface="+mj-lt"/>
                <a:ea typeface="+mj-ea"/>
                <a:cs typeface="+mj-cs"/>
                <a:sym typeface="Arial" panose="020B0604020202020204"/>
              </a:rPr>
              <a:t>Parenting apps with lack of personalization.</a:t>
            </a:r>
            <a:endParaRPr>
              <a:latin typeface="+mj-lt"/>
              <a:ea typeface="+mj-ea"/>
              <a:cs typeface="+mj-cs"/>
              <a:sym typeface="Arial" panose="020B0604020202020204"/>
            </a:endParaRP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	Solution – Customized RL enabled implicit feedback loop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Problem 2 – </a:t>
            </a:r>
            <a:r>
              <a:rPr>
                <a:latin typeface="+mj-lt"/>
                <a:ea typeface="+mj-ea"/>
                <a:cs typeface="+mj-cs"/>
                <a:sym typeface="Arial" panose="020B0604020202020204"/>
              </a:rPr>
              <a:t>Lack of bright parenting application/website.</a:t>
            </a:r>
            <a:endParaRPr>
              <a:latin typeface="+mj-lt"/>
              <a:ea typeface="+mj-ea"/>
              <a:cs typeface="+mj-cs"/>
              <a:sym typeface="Arial" panose="020B0604020202020204"/>
            </a:endParaRP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	Solution  – Inbuilt community support in the app/website</a:t>
            </a:r>
          </a:p>
          <a:p>
            <a:pPr>
              <a:lnSpc>
                <a:spcPct val="150000"/>
              </a:lnSpc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Add ons – Exquisite premium services like smart baby surveillance and real- time feed monitoring.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2" animBg="1" advAuto="0"/>
      <p:bldP spid="32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26" name="Rectangle 20"/>
          <p:cNvSpPr txBox="1"/>
          <p:nvPr/>
        </p:nvSpPr>
        <p:spPr>
          <a:xfrm>
            <a:off x="1294149" y="334550"/>
            <a:ext cx="3868762" cy="46164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en-US"/>
              <a:t>Investment </a:t>
            </a:r>
            <a:r>
              <a:t>Objective</a:t>
            </a:r>
          </a:p>
        </p:txBody>
      </p:sp>
      <p:grpSp>
        <p:nvGrpSpPr>
          <p:cNvPr id="329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27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28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30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331" name="Content Placeholder 2"/>
          <p:cNvSpPr txBox="1"/>
          <p:nvPr>
            <p:ph type="body" sz="quarter" idx="4294967295"/>
          </p:nvPr>
        </p:nvSpPr>
        <p:spPr>
          <a:xfrm>
            <a:off x="1888490" y="981710"/>
            <a:ext cx="8701405" cy="67119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  <a:defRPr b="1"/>
            </a:pPr>
            <a:r>
              <a:t>How much do we need!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1054735" y="1687830"/>
          <a:ext cx="10619740" cy="501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9870"/>
                <a:gridCol w="5309870"/>
              </a:tblGrid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000"/>
                        <a:t>Requirements</a:t>
                      </a:r>
                      <a:endParaRPr lang="en-US" sz="3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000"/>
                        <a:t>Cost</a:t>
                      </a:r>
                      <a:endParaRPr lang="en-US" sz="3000"/>
                    </a:p>
                  </a:txBody>
                  <a:tcPr/>
                </a:tc>
              </a:tr>
              <a:tr h="1920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High-end processing devices(GPU/TPU)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2x NVIDIA RTX A6000 32 GB GPUs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16-core AMD Threadripper Pro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128 GB of system memory</a:t>
                      </a:r>
                      <a:endParaRPr lang="en-US" sz="200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hlinkClick r:id="rId3" action="ppaction://hlinkfile"/>
                        </a:rPr>
                        <a:t>here</a:t>
                      </a:r>
                      <a:endParaRPr lang="en-US" sz="2000">
                        <a:hlinkClick r:id="rId3" action="ppaction://hlinkfile"/>
                      </a:endParaRPr>
                    </a:p>
                    <a:p>
                      <a:pPr>
                        <a:buFont typeface="Arial" panose="020B0604020202020204" pitchFamily="34" charset="0"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5-6 Lakhs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Cloud Services(Amazon Kinesis for streaming)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4.5 Lakhs @ 75000/month(as per today)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Domain/Hosting/Deployment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000"/>
                        <a:t>Rs. ~50,000 </a:t>
                      </a:r>
                      <a:endParaRPr lang="en-US" sz="2000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500">
                          <a:solidFill>
                            <a:srgbClr val="FF0000"/>
                          </a:solidFill>
                        </a:rPr>
                        <a:t>Total</a:t>
                      </a:r>
                      <a:endParaRPr lang="en-US" sz="35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500">
                          <a:solidFill>
                            <a:srgbClr val="FF0000"/>
                          </a:solidFill>
                        </a:rPr>
                        <a:t>Rs. 10, 00, 000</a:t>
                      </a:r>
                      <a:endParaRPr lang="en-US" sz="35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334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Milestones</a:t>
            </a:r>
          </a:p>
        </p:txBody>
      </p:sp>
      <p:grpSp>
        <p:nvGrpSpPr>
          <p:cNvPr id="337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35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36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3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339" name="Rectangle 39"/>
          <p:cNvSpPr txBox="1"/>
          <p:nvPr/>
        </p:nvSpPr>
        <p:spPr>
          <a:xfrm>
            <a:off x="473075" y="1052830"/>
            <a:ext cx="7212330" cy="196977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  <a:p>
            <a:pPr marL="457200" indent="-457200">
              <a:buSzPct val="100000"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  <a:r>
              <a:t>Patented the idea – March 2022</a:t>
            </a:r>
          </a:p>
          <a:p>
            <a:pPr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  <a:p>
            <a:pPr marL="457200" indent="-457200">
              <a:buSzPct val="100000"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</a:p>
        </p:txBody>
      </p:sp>
      <p:pic>
        <p:nvPicPr>
          <p:cNvPr id="340" name="Screenshot 2023-03-27 at 6.46.33 PM.png" descr="Screenshot 2023-03-27 at 6.46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260" y="3902057"/>
            <a:ext cx="4991345" cy="28956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 Box 1"/>
          <p:cNvSpPr txBox="1"/>
          <p:nvPr/>
        </p:nvSpPr>
        <p:spPr>
          <a:xfrm>
            <a:off x="473075" y="2204720"/>
            <a:ext cx="10549890" cy="1477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/>
              <a:buChar char="•"/>
              <a:defRPr sz="32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pPr>
            <a:r>
              <a:rPr>
                <a:sym typeface="+mn-ea"/>
              </a:rPr>
              <a:t>Won Navikaranan’23, National Level Entrepreneurship and Innovation Fest at NIT Uttarakhand – February 2023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矩形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5" name="组合 1"/>
          <p:cNvGrpSpPr/>
          <p:nvPr/>
        </p:nvGrpSpPr>
        <p:grpSpPr>
          <a:xfrm>
            <a:off x="-1" y="1765192"/>
            <a:ext cx="4878994" cy="3327616"/>
            <a:chOff x="0" y="0"/>
            <a:chExt cx="4878992" cy="3327615"/>
          </a:xfrm>
        </p:grpSpPr>
        <p:sp>
          <p:nvSpPr>
            <p:cNvPr id="343" name="任意多边形: 形状 42"/>
            <p:cNvSpPr/>
            <p:nvPr/>
          </p:nvSpPr>
          <p:spPr>
            <a:xfrm>
              <a:off x="1" y="0"/>
              <a:ext cx="4878992" cy="332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34" y="0"/>
                  </a:lnTo>
                  <a:cubicBezTo>
                    <a:pt x="18302" y="0"/>
                    <a:pt x="21600" y="4835"/>
                    <a:pt x="21600" y="10800"/>
                  </a:cubicBezTo>
                  <a:cubicBezTo>
                    <a:pt x="21600" y="16765"/>
                    <a:pt x="18302" y="21600"/>
                    <a:pt x="14234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127000" dist="635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344" name="任意多边形: 形状 41"/>
            <p:cNvSpPr/>
            <p:nvPr/>
          </p:nvSpPr>
          <p:spPr>
            <a:xfrm>
              <a:off x="-1" y="121935"/>
              <a:ext cx="4725592" cy="3083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552" y="0"/>
                  </a:lnTo>
                  <a:cubicBezTo>
                    <a:pt x="18445" y="0"/>
                    <a:pt x="21600" y="4835"/>
                    <a:pt x="21600" y="10800"/>
                  </a:cubicBezTo>
                  <a:cubicBezTo>
                    <a:pt x="21600" y="16765"/>
                    <a:pt x="18445" y="21600"/>
                    <a:pt x="14552" y="21600"/>
                  </a:cubicBez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椭圆 37"/>
          <p:cNvSpPr/>
          <p:nvPr/>
        </p:nvSpPr>
        <p:spPr>
          <a:xfrm flipH="1">
            <a:off x="1844657" y="2071995"/>
            <a:ext cx="2722531" cy="2722527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47" name="文本框 43"/>
          <p:cNvSpPr txBox="1"/>
          <p:nvPr/>
        </p:nvSpPr>
        <p:spPr>
          <a:xfrm>
            <a:off x="5408229" y="2071995"/>
            <a:ext cx="5947728" cy="94497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6000" b="1">
                <a:solidFill>
                  <a:schemeClr val="accent4"/>
                </a:solidFill>
              </a:defRPr>
            </a:lvl1pPr>
          </a:lstStyle>
          <a:p>
            <a:r>
              <a:t>Thank You</a:t>
            </a:r>
          </a:p>
        </p:txBody>
      </p:sp>
      <p:grpSp>
        <p:nvGrpSpPr>
          <p:cNvPr id="350" name="Picture 2"/>
          <p:cNvGrpSpPr/>
          <p:nvPr/>
        </p:nvGrpSpPr>
        <p:grpSpPr>
          <a:xfrm>
            <a:off x="1916190" y="2144627"/>
            <a:ext cx="2579467" cy="2649895"/>
            <a:chOff x="0" y="0"/>
            <a:chExt cx="2579466" cy="2649894"/>
          </a:xfrm>
        </p:grpSpPr>
        <p:sp>
          <p:nvSpPr>
            <p:cNvPr id="348" name="Shape"/>
            <p:cNvSpPr/>
            <p:nvPr/>
          </p:nvSpPr>
          <p:spPr>
            <a:xfrm>
              <a:off x="-1" y="0"/>
              <a:ext cx="2579468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49" name="image4.png" descr="image4.png"/>
            <p:cNvPicPr>
              <a:picLocks noChangeAspect="1"/>
            </p:cNvPicPr>
            <p:nvPr/>
          </p:nvPicPr>
          <p:blipFill>
            <a:blip r:embed="rId2"/>
            <a:srcRect r="6"/>
            <a:stretch>
              <a:fillRect/>
            </a:stretch>
          </p:blipFill>
          <p:spPr>
            <a:xfrm>
              <a:off x="0" y="0"/>
              <a:ext cx="2579291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4"/>
                    <a:pt x="0" y="10798"/>
                  </a:cubicBezTo>
                  <a:cubicBezTo>
                    <a:pt x="0" y="16763"/>
                    <a:pt x="4837" y="21600"/>
                    <a:pt x="10802" y="21600"/>
                  </a:cubicBezTo>
                  <a:cubicBezTo>
                    <a:pt x="16767" y="21600"/>
                    <a:pt x="21600" y="16763"/>
                    <a:pt x="21600" y="10798"/>
                  </a:cubicBezTo>
                  <a:cubicBezTo>
                    <a:pt x="21600" y="4834"/>
                    <a:pt x="16767" y="0"/>
                    <a:pt x="10802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  <p:grpSp>
        <p:nvGrpSpPr>
          <p:cNvPr id="353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51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52" name="image2.png" descr="image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54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Business Model Canvas</a:t>
            </a:r>
          </a:p>
        </p:txBody>
      </p:sp>
      <p:grpSp>
        <p:nvGrpSpPr>
          <p:cNvPr id="292" name="Picture 1"/>
          <p:cNvGrpSpPr/>
          <p:nvPr/>
        </p:nvGrpSpPr>
        <p:grpSpPr>
          <a:xfrm>
            <a:off x="9942730" y="146689"/>
            <a:ext cx="1383457" cy="517478"/>
            <a:chOff x="0" y="0"/>
            <a:chExt cx="1383456" cy="517476"/>
          </a:xfrm>
        </p:grpSpPr>
        <p:sp>
          <p:nvSpPr>
            <p:cNvPr id="290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91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2934"/>
            <a:ext cx="804988" cy="8049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29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" y="963930"/>
            <a:ext cx="11215370" cy="5796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5" name="Text Box 6"/>
          <p:cNvSpPr txBox="1"/>
          <p:nvPr/>
        </p:nvSpPr>
        <p:spPr>
          <a:xfrm>
            <a:off x="9925684" y="1637664"/>
            <a:ext cx="2156461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single / working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adoption houses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general parents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childcare institutions</a:t>
            </a:r>
          </a:p>
        </p:txBody>
      </p:sp>
      <p:sp>
        <p:nvSpPr>
          <p:cNvPr id="296" name="Text Box 7"/>
          <p:cNvSpPr txBox="1"/>
          <p:nvPr/>
        </p:nvSpPr>
        <p:spPr>
          <a:xfrm>
            <a:off x="5478145" y="1419225"/>
            <a:ext cx="2118361" cy="3291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customized RL enabled implicit feedback loop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 Inbuilt community support in the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 b="1"/>
            </a:pPr>
            <a:r>
              <a:t>Add ons</a:t>
            </a:r>
            <a:r>
              <a:rPr b="0"/>
              <a:t> – exquisite premium services like smart baby surveillance and real- time feed monitoring.   </a:t>
            </a:r>
            <a:endParaRPr b="0"/>
          </a:p>
        </p:txBody>
      </p:sp>
      <p:sp>
        <p:nvSpPr>
          <p:cNvPr id="297" name="Text Box 8"/>
          <p:cNvSpPr txBox="1"/>
          <p:nvPr/>
        </p:nvSpPr>
        <p:spPr>
          <a:xfrm>
            <a:off x="3277869" y="1423670"/>
            <a:ext cx="2184401" cy="14763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community building &amp; effective parenting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500"/>
            </a:pPr>
            <a:r>
              <a:t>more personalized way of knowing what your child wants</a:t>
            </a:r>
          </a:p>
        </p:txBody>
      </p:sp>
      <p:sp>
        <p:nvSpPr>
          <p:cNvPr id="298" name="Text Box 9"/>
          <p:cNvSpPr txBox="1"/>
          <p:nvPr/>
        </p:nvSpPr>
        <p:spPr>
          <a:xfrm>
            <a:off x="7713979" y="1510664"/>
            <a:ext cx="2120266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 app/website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freemium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personalized RL based feedbacks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flexible premium &amp; add ons plans</a:t>
            </a:r>
          </a:p>
        </p:txBody>
      </p:sp>
      <p:sp>
        <p:nvSpPr>
          <p:cNvPr id="299" name="Text Box 10"/>
          <p:cNvSpPr txBox="1"/>
          <p:nvPr/>
        </p:nvSpPr>
        <p:spPr>
          <a:xfrm>
            <a:off x="7804150" y="3206114"/>
            <a:ext cx="2092961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SEO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Social Media Advertising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</a:t>
            </a:r>
          </a:p>
        </p:txBody>
      </p:sp>
      <p:sp>
        <p:nvSpPr>
          <p:cNvPr id="300" name="Text Box 11"/>
          <p:cNvSpPr txBox="1"/>
          <p:nvPr/>
        </p:nvSpPr>
        <p:spPr>
          <a:xfrm>
            <a:off x="3306445" y="3715384"/>
            <a:ext cx="2126615" cy="13220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Website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Mobile App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RL based Assistant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Add ons...</a:t>
            </a:r>
          </a:p>
        </p:txBody>
      </p:sp>
      <p:sp>
        <p:nvSpPr>
          <p:cNvPr id="301" name="Text Box 12"/>
          <p:cNvSpPr txBox="1"/>
          <p:nvPr/>
        </p:nvSpPr>
        <p:spPr>
          <a:xfrm>
            <a:off x="6577964" y="5473065"/>
            <a:ext cx="3597911" cy="829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app / website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premium services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maintainence services</a:t>
            </a:r>
          </a:p>
        </p:txBody>
      </p:sp>
      <p:sp>
        <p:nvSpPr>
          <p:cNvPr id="302" name="Text Box 13"/>
          <p:cNvSpPr txBox="1"/>
          <p:nvPr/>
        </p:nvSpPr>
        <p:spPr>
          <a:xfrm>
            <a:off x="1161414" y="5473065"/>
            <a:ext cx="4048125" cy="107632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Infrastructure Cost (High specs systems)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Cloud Services </a:t>
            </a:r>
          </a:p>
          <a:p>
            <a:pPr marL="285750" indent="-285750">
              <a:buSzPct val="100000"/>
              <a:buFont typeface="Arial" panose="020B0604020202020204"/>
              <a:buChar char="•"/>
              <a:defRPr sz="1600"/>
            </a:pPr>
            <a:r>
              <a:t>Staff maintenance</a:t>
            </a:r>
          </a:p>
          <a:p>
            <a:pPr marL="285750" indent="-285750" algn="just">
              <a:buSzPct val="100000"/>
              <a:buFont typeface="Arial" panose="020B0604020202020204"/>
              <a:buChar char="•"/>
              <a:defRPr sz="1600"/>
            </a:pPr>
            <a:r>
              <a:t>Marketing Cost </a:t>
            </a:r>
          </a:p>
        </p:txBody>
      </p:sp>
      <p:sp>
        <p:nvSpPr>
          <p:cNvPr id="303" name="Text Box 14"/>
          <p:cNvSpPr txBox="1"/>
          <p:nvPr/>
        </p:nvSpPr>
        <p:spPr>
          <a:xfrm>
            <a:off x="1161414" y="1646554"/>
            <a:ext cx="137033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developers</a:t>
            </a:r>
          </a:p>
        </p:txBody>
      </p:sp>
      <p:sp>
        <p:nvSpPr>
          <p:cNvPr id="304" name="Text Box 15"/>
          <p:cNvSpPr txBox="1"/>
          <p:nvPr/>
        </p:nvSpPr>
        <p:spPr>
          <a:xfrm>
            <a:off x="3437656" y="5877426"/>
            <a:ext cx="1856105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Opportunity cost</a:t>
            </a:r>
          </a:p>
        </p:txBody>
      </p:sp>
      <p:sp>
        <p:nvSpPr>
          <p:cNvPr id="305" name="Text Box 5"/>
          <p:cNvSpPr txBox="1"/>
          <p:nvPr/>
        </p:nvSpPr>
        <p:spPr>
          <a:xfrm>
            <a:off x="9201784" y="5394325"/>
            <a:ext cx="2496821" cy="10763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 panose="020B0604020202020204"/>
              <a:buChar char="•"/>
              <a:defRPr sz="1600"/>
            </a:lvl1pPr>
          </a:lstStyle>
          <a:p>
            <a:r>
              <a:t>with strong community-integration into Aggregator Business Model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矩形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5" name="组合 1"/>
          <p:cNvGrpSpPr/>
          <p:nvPr/>
        </p:nvGrpSpPr>
        <p:grpSpPr>
          <a:xfrm>
            <a:off x="-1" y="1765192"/>
            <a:ext cx="4878994" cy="3327616"/>
            <a:chOff x="0" y="0"/>
            <a:chExt cx="4878992" cy="3327615"/>
          </a:xfrm>
        </p:grpSpPr>
        <p:sp>
          <p:nvSpPr>
            <p:cNvPr id="343" name="任意多边形: 形状 42"/>
            <p:cNvSpPr/>
            <p:nvPr/>
          </p:nvSpPr>
          <p:spPr>
            <a:xfrm>
              <a:off x="1" y="0"/>
              <a:ext cx="4878992" cy="332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34" y="0"/>
                  </a:lnTo>
                  <a:cubicBezTo>
                    <a:pt x="18302" y="0"/>
                    <a:pt x="21600" y="4835"/>
                    <a:pt x="21600" y="10800"/>
                  </a:cubicBezTo>
                  <a:cubicBezTo>
                    <a:pt x="21600" y="16765"/>
                    <a:pt x="18302" y="21600"/>
                    <a:pt x="14234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127000" dist="63500" dir="2700000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sp>
          <p:nvSpPr>
            <p:cNvPr id="344" name="任意多边形: 形状 41"/>
            <p:cNvSpPr/>
            <p:nvPr/>
          </p:nvSpPr>
          <p:spPr>
            <a:xfrm>
              <a:off x="-1" y="121935"/>
              <a:ext cx="4725592" cy="3083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552" y="0"/>
                  </a:lnTo>
                  <a:cubicBezTo>
                    <a:pt x="18445" y="0"/>
                    <a:pt x="21600" y="4835"/>
                    <a:pt x="21600" y="10800"/>
                  </a:cubicBezTo>
                  <a:cubicBezTo>
                    <a:pt x="21600" y="16765"/>
                    <a:pt x="18445" y="21600"/>
                    <a:pt x="14552" y="21600"/>
                  </a:cubicBez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椭圆 37"/>
          <p:cNvSpPr/>
          <p:nvPr/>
        </p:nvSpPr>
        <p:spPr>
          <a:xfrm flipH="1">
            <a:off x="1844657" y="2071995"/>
            <a:ext cx="2722531" cy="2722527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347" name="文本框 43"/>
          <p:cNvSpPr txBox="1"/>
          <p:nvPr/>
        </p:nvSpPr>
        <p:spPr>
          <a:xfrm>
            <a:off x="5408229" y="2071995"/>
            <a:ext cx="5947728" cy="94497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6000" b="1">
                <a:solidFill>
                  <a:schemeClr val="accent4"/>
                </a:solidFill>
              </a:defRPr>
            </a:lvl1pPr>
          </a:lstStyle>
          <a:p>
            <a:r>
              <a:t>Thank You</a:t>
            </a:r>
          </a:p>
        </p:txBody>
      </p:sp>
      <p:grpSp>
        <p:nvGrpSpPr>
          <p:cNvPr id="350" name="Picture 2"/>
          <p:cNvGrpSpPr/>
          <p:nvPr/>
        </p:nvGrpSpPr>
        <p:grpSpPr>
          <a:xfrm>
            <a:off x="1916190" y="2144627"/>
            <a:ext cx="2579467" cy="2649895"/>
            <a:chOff x="0" y="0"/>
            <a:chExt cx="2579466" cy="2649894"/>
          </a:xfrm>
        </p:grpSpPr>
        <p:sp>
          <p:nvSpPr>
            <p:cNvPr id="348" name="Shape"/>
            <p:cNvSpPr/>
            <p:nvPr/>
          </p:nvSpPr>
          <p:spPr>
            <a:xfrm>
              <a:off x="-1" y="0"/>
              <a:ext cx="2579468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49" name="image4.png" descr="image4.png"/>
            <p:cNvPicPr>
              <a:picLocks noChangeAspect="1"/>
            </p:cNvPicPr>
            <p:nvPr/>
          </p:nvPicPr>
          <p:blipFill>
            <a:blip r:embed="rId2"/>
            <a:srcRect r="6"/>
            <a:stretch>
              <a:fillRect/>
            </a:stretch>
          </p:blipFill>
          <p:spPr>
            <a:xfrm>
              <a:off x="0" y="0"/>
              <a:ext cx="2579291" cy="2649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4"/>
                    <a:pt x="0" y="10798"/>
                  </a:cubicBezTo>
                  <a:cubicBezTo>
                    <a:pt x="0" y="16763"/>
                    <a:pt x="4837" y="21600"/>
                    <a:pt x="10802" y="21600"/>
                  </a:cubicBezTo>
                  <a:cubicBezTo>
                    <a:pt x="16767" y="21600"/>
                    <a:pt x="21600" y="16763"/>
                    <a:pt x="21600" y="10798"/>
                  </a:cubicBezTo>
                  <a:cubicBezTo>
                    <a:pt x="21600" y="4834"/>
                    <a:pt x="16767" y="0"/>
                    <a:pt x="10802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  <p:grpSp>
        <p:nvGrpSpPr>
          <p:cNvPr id="353" name="Picture 3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351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352" name="image2.png" descr="image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354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8"/>
          <p:cNvSpPr/>
          <p:nvPr/>
        </p:nvSpPr>
        <p:spPr>
          <a:xfrm>
            <a:off x="0" y="3521621"/>
            <a:ext cx="12192000" cy="3429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任意多边形: 形状 39"/>
          <p:cNvSpPr/>
          <p:nvPr/>
        </p:nvSpPr>
        <p:spPr>
          <a:xfrm rot="13500000" flipH="1">
            <a:off x="-1516300" y="1129579"/>
            <a:ext cx="5528087" cy="326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127"/>
                </a:moveTo>
                <a:lnTo>
                  <a:pt x="2642" y="21600"/>
                </a:lnTo>
                <a:lnTo>
                  <a:pt x="15221" y="21600"/>
                </a:lnTo>
                <a:cubicBezTo>
                  <a:pt x="18744" y="21600"/>
                  <a:pt x="21600" y="16765"/>
                  <a:pt x="21600" y="10800"/>
                </a:cubicBezTo>
                <a:cubicBezTo>
                  <a:pt x="21600" y="4835"/>
                  <a:pt x="18744" y="0"/>
                  <a:pt x="15221" y="0"/>
                </a:cubicBezTo>
                <a:lnTo>
                  <a:pt x="10117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127000" dist="63500" dir="2700000" rotWithShape="0">
              <a:srgbClr val="000000">
                <a:alpha val="20000"/>
              </a:srgbClr>
            </a:outerShdw>
          </a:effectLst>
        </p:spPr>
        <p:txBody>
          <a:bodyPr lIns="0" tIns="0" rIns="0" bIns="0"/>
          <a:lstStyle/>
          <a:p/>
        </p:txBody>
      </p:sp>
      <p:sp>
        <p:nvSpPr>
          <p:cNvPr id="116" name="任意多边形: 形状 38"/>
          <p:cNvSpPr/>
          <p:nvPr/>
        </p:nvSpPr>
        <p:spPr>
          <a:xfrm>
            <a:off x="-59826" y="71787"/>
            <a:ext cx="3591577" cy="49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974" extrusionOk="0">
                <a:moveTo>
                  <a:pt x="0" y="0"/>
                </a:moveTo>
                <a:lnTo>
                  <a:pt x="4537" y="0"/>
                </a:lnTo>
                <a:lnTo>
                  <a:pt x="18189" y="10026"/>
                </a:lnTo>
                <a:cubicBezTo>
                  <a:pt x="21600" y="12530"/>
                  <a:pt x="21600" y="16591"/>
                  <a:pt x="18189" y="19095"/>
                </a:cubicBezTo>
                <a:cubicBezTo>
                  <a:pt x="14779" y="21600"/>
                  <a:pt x="9249" y="21600"/>
                  <a:pt x="5838" y="19095"/>
                </a:cubicBezTo>
                <a:lnTo>
                  <a:pt x="0" y="14808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椭圆 37"/>
          <p:cNvSpPr/>
          <p:nvPr/>
        </p:nvSpPr>
        <p:spPr>
          <a:xfrm flipH="1">
            <a:off x="892111" y="2305506"/>
            <a:ext cx="2453350" cy="2453350"/>
          </a:xfrm>
          <a:prstGeom prst="ellipse">
            <a:avLst/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118" name="文本框 9"/>
          <p:cNvSpPr txBox="1"/>
          <p:nvPr/>
        </p:nvSpPr>
        <p:spPr>
          <a:xfrm>
            <a:off x="767547" y="3240396"/>
            <a:ext cx="2807337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262626"/>
                </a:solidFill>
              </a:defRPr>
            </a:lvl1pPr>
          </a:lstStyle>
          <a:p>
            <a:r>
              <a:t>CONTENTS</a:t>
            </a:r>
          </a:p>
        </p:txBody>
      </p:sp>
      <p:sp>
        <p:nvSpPr>
          <p:cNvPr id="119" name="Rectangle 20"/>
          <p:cNvSpPr txBox="1"/>
          <p:nvPr/>
        </p:nvSpPr>
        <p:spPr>
          <a:xfrm>
            <a:off x="4727080" y="5556241"/>
            <a:ext cx="2973080" cy="37739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Team Introduction</a:t>
            </a:r>
          </a:p>
        </p:txBody>
      </p:sp>
      <p:sp>
        <p:nvSpPr>
          <p:cNvPr id="120" name="直接连接符 14"/>
          <p:cNvSpPr/>
          <p:nvPr/>
        </p:nvSpPr>
        <p:spPr>
          <a:xfrm flipH="1">
            <a:off x="4576250" y="3429000"/>
            <a:ext cx="1" cy="24384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1" name="直接连接符 15"/>
          <p:cNvSpPr/>
          <p:nvPr/>
        </p:nvSpPr>
        <p:spPr>
          <a:xfrm>
            <a:off x="4576250" y="2451100"/>
            <a:ext cx="1" cy="97790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2" name="Rectangle 20"/>
          <p:cNvSpPr txBox="1"/>
          <p:nvPr/>
        </p:nvSpPr>
        <p:spPr>
          <a:xfrm>
            <a:off x="4727080" y="2451100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23" name="Rectangle 20"/>
          <p:cNvSpPr txBox="1"/>
          <p:nvPr/>
        </p:nvSpPr>
        <p:spPr>
          <a:xfrm>
            <a:off x="6551899" y="991800"/>
            <a:ext cx="3176084" cy="37739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Project Introduction</a:t>
            </a:r>
          </a:p>
        </p:txBody>
      </p:sp>
      <p:sp>
        <p:nvSpPr>
          <p:cNvPr id="124" name="直接连接符 21"/>
          <p:cNvSpPr/>
          <p:nvPr/>
        </p:nvSpPr>
        <p:spPr>
          <a:xfrm flipH="1">
            <a:off x="6401072" y="991799"/>
            <a:ext cx="1" cy="243720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5" name="直接连接符 22"/>
          <p:cNvSpPr/>
          <p:nvPr/>
        </p:nvSpPr>
        <p:spPr>
          <a:xfrm>
            <a:off x="6401072" y="3429000"/>
            <a:ext cx="1" cy="9779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6" name="Rectangle 20"/>
          <p:cNvSpPr txBox="1"/>
          <p:nvPr/>
        </p:nvSpPr>
        <p:spPr>
          <a:xfrm>
            <a:off x="6551900" y="3481389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27" name="Rectangle 20"/>
          <p:cNvSpPr txBox="1"/>
          <p:nvPr/>
        </p:nvSpPr>
        <p:spPr>
          <a:xfrm>
            <a:off x="8204825" y="5556241"/>
            <a:ext cx="2540217" cy="377392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Business Model</a:t>
            </a:r>
          </a:p>
        </p:txBody>
      </p:sp>
      <p:sp>
        <p:nvSpPr>
          <p:cNvPr id="128" name="直接连接符 27"/>
          <p:cNvSpPr/>
          <p:nvPr/>
        </p:nvSpPr>
        <p:spPr>
          <a:xfrm>
            <a:off x="8053996" y="3429000"/>
            <a:ext cx="1" cy="24384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29" name="直接连接符 28"/>
          <p:cNvSpPr/>
          <p:nvPr/>
        </p:nvSpPr>
        <p:spPr>
          <a:xfrm>
            <a:off x="8053996" y="2451100"/>
            <a:ext cx="1" cy="97790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0" name="Rectangle 20"/>
          <p:cNvSpPr txBox="1"/>
          <p:nvPr/>
        </p:nvSpPr>
        <p:spPr>
          <a:xfrm>
            <a:off x="8204825" y="2451100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31" name="Rectangle 20"/>
          <p:cNvSpPr txBox="1"/>
          <p:nvPr/>
        </p:nvSpPr>
        <p:spPr>
          <a:xfrm>
            <a:off x="10029646" y="991800"/>
            <a:ext cx="2119150" cy="37739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Market Analysis</a:t>
            </a:r>
          </a:p>
        </p:txBody>
      </p:sp>
      <p:sp>
        <p:nvSpPr>
          <p:cNvPr id="132" name="直接连接符 32"/>
          <p:cNvSpPr/>
          <p:nvPr/>
        </p:nvSpPr>
        <p:spPr>
          <a:xfrm>
            <a:off x="9878817" y="991799"/>
            <a:ext cx="1" cy="243720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3" name="直接连接符 33"/>
          <p:cNvSpPr/>
          <p:nvPr/>
        </p:nvSpPr>
        <p:spPr>
          <a:xfrm>
            <a:off x="9878817" y="3429000"/>
            <a:ext cx="1" cy="977900"/>
          </a:xfrm>
          <a:prstGeom prst="line">
            <a:avLst/>
          </a:prstGeom>
          <a:ln w="12700">
            <a:solidFill>
              <a:srgbClr val="262626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34" name="Rectangle 20"/>
          <p:cNvSpPr txBox="1"/>
          <p:nvPr/>
        </p:nvSpPr>
        <p:spPr>
          <a:xfrm>
            <a:off x="10029646" y="3481389"/>
            <a:ext cx="1131677" cy="85856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5400">
                <a:solidFill>
                  <a:srgbClr val="262626"/>
                </a:solidFill>
              </a:defRPr>
            </a:lvl1pPr>
          </a:lstStyle>
          <a:p>
            <a:r>
              <a:t>04</a:t>
            </a:r>
          </a:p>
        </p:txBody>
      </p:sp>
      <p:grpSp>
        <p:nvGrpSpPr>
          <p:cNvPr id="137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135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36" name="image2.png" descr="image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38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20"/>
          <p:cNvSpPr txBox="1"/>
          <p:nvPr/>
        </p:nvSpPr>
        <p:spPr>
          <a:xfrm>
            <a:off x="6004164" y="2891314"/>
            <a:ext cx="525881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Team Introduction</a:t>
            </a:r>
          </a:p>
        </p:txBody>
      </p:sp>
      <p:sp>
        <p:nvSpPr>
          <p:cNvPr id="141" name="文本框 12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ONE</a:t>
            </a:r>
          </a:p>
        </p:txBody>
      </p:sp>
      <p:sp>
        <p:nvSpPr>
          <p:cNvPr id="142" name="文本框 13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01</a:t>
            </a:r>
          </a:p>
        </p:txBody>
      </p:sp>
      <p:grpSp>
        <p:nvGrpSpPr>
          <p:cNvPr id="145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143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44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矩形: 圆角 5"/>
          <p:cNvSpPr/>
          <p:nvPr/>
        </p:nvSpPr>
        <p:spPr>
          <a:xfrm rot="2700000">
            <a:off x="4796242" y="2275023"/>
            <a:ext cx="1457511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49" name="矩形: 圆角 22"/>
          <p:cNvSpPr/>
          <p:nvPr/>
        </p:nvSpPr>
        <p:spPr>
          <a:xfrm rot="2700000" flipH="1">
            <a:off x="6146450" y="3625231"/>
            <a:ext cx="1457510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0" name="矩形: 圆角 30"/>
          <p:cNvSpPr/>
          <p:nvPr/>
        </p:nvSpPr>
        <p:spPr>
          <a:xfrm rot="8100000">
            <a:off x="6146450" y="2275023"/>
            <a:ext cx="1457510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1" name="矩形: 圆角 28"/>
          <p:cNvSpPr/>
          <p:nvPr/>
        </p:nvSpPr>
        <p:spPr>
          <a:xfrm rot="8100000" flipH="1">
            <a:off x="4796242" y="3625231"/>
            <a:ext cx="1457511" cy="74407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2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53" name="Rectangle 20"/>
          <p:cNvSpPr txBox="1"/>
          <p:nvPr/>
        </p:nvSpPr>
        <p:spPr>
          <a:xfrm>
            <a:off x="1294149" y="334550"/>
            <a:ext cx="3868762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Team</a:t>
            </a:r>
          </a:p>
        </p:txBody>
      </p:sp>
      <p:sp>
        <p:nvSpPr>
          <p:cNvPr id="154" name="椭圆 1"/>
          <p:cNvSpPr/>
          <p:nvPr/>
        </p:nvSpPr>
        <p:spPr>
          <a:xfrm>
            <a:off x="5744667" y="2877562"/>
            <a:ext cx="889201" cy="889201"/>
          </a:xfrm>
          <a:prstGeom prst="ellipse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55" name="Rectangle 37"/>
          <p:cNvSpPr txBox="1"/>
          <p:nvPr/>
        </p:nvSpPr>
        <p:spPr>
          <a:xfrm>
            <a:off x="1822622" y="1545466"/>
            <a:ext cx="1853705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 b="1">
                <a:solidFill>
                  <a:srgbClr val="404040"/>
                </a:solidFill>
              </a:defRPr>
            </a:lvl1pPr>
          </a:lstStyle>
          <a:p>
            <a:r>
              <a:t>Deepankar Sharma</a:t>
            </a:r>
          </a:p>
        </p:txBody>
      </p:sp>
      <p:sp>
        <p:nvSpPr>
          <p:cNvPr id="156" name="Rectangle 38"/>
          <p:cNvSpPr txBox="1"/>
          <p:nvPr/>
        </p:nvSpPr>
        <p:spPr>
          <a:xfrm>
            <a:off x="2274265" y="1962661"/>
            <a:ext cx="1402062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Technical Head</a:t>
            </a:r>
          </a:p>
        </p:txBody>
      </p:sp>
      <p:sp>
        <p:nvSpPr>
          <p:cNvPr id="157" name="Rectangle 39"/>
          <p:cNvSpPr txBox="1"/>
          <p:nvPr/>
        </p:nvSpPr>
        <p:spPr>
          <a:xfrm>
            <a:off x="1608111" y="4104175"/>
            <a:ext cx="2068215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 b="1">
                <a:solidFill>
                  <a:srgbClr val="404040"/>
                </a:solidFill>
              </a:defRPr>
            </a:lvl1pPr>
          </a:lstStyle>
          <a:p>
            <a:r>
              <a:t>Gurpreet Kaur Jassal</a:t>
            </a:r>
          </a:p>
        </p:txBody>
      </p:sp>
      <p:sp>
        <p:nvSpPr>
          <p:cNvPr id="158" name="Rectangle 40"/>
          <p:cNvSpPr txBox="1"/>
          <p:nvPr/>
        </p:nvSpPr>
        <p:spPr>
          <a:xfrm>
            <a:off x="2737418" y="4521370"/>
            <a:ext cx="938908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Developer</a:t>
            </a:r>
          </a:p>
        </p:txBody>
      </p:sp>
      <p:sp>
        <p:nvSpPr>
          <p:cNvPr id="159" name="Rectangle 41"/>
          <p:cNvSpPr txBox="1"/>
          <p:nvPr/>
        </p:nvSpPr>
        <p:spPr>
          <a:xfrm>
            <a:off x="8702213" y="1545466"/>
            <a:ext cx="1205806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600" b="1">
                <a:solidFill>
                  <a:srgbClr val="404040"/>
                </a:solidFill>
              </a:defRPr>
            </a:lvl1pPr>
          </a:lstStyle>
          <a:p>
            <a:r>
              <a:t>Vipin Kumar</a:t>
            </a:r>
          </a:p>
        </p:txBody>
      </p:sp>
      <p:sp>
        <p:nvSpPr>
          <p:cNvPr id="160" name="Rectangle 42"/>
          <p:cNvSpPr txBox="1"/>
          <p:nvPr/>
        </p:nvSpPr>
        <p:spPr>
          <a:xfrm>
            <a:off x="8714085" y="1909541"/>
            <a:ext cx="1435894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Executive Head</a:t>
            </a:r>
          </a:p>
        </p:txBody>
      </p:sp>
      <p:sp>
        <p:nvSpPr>
          <p:cNvPr id="161" name="Rectangle 43"/>
          <p:cNvSpPr txBox="1"/>
          <p:nvPr/>
        </p:nvSpPr>
        <p:spPr>
          <a:xfrm>
            <a:off x="8601094" y="4125517"/>
            <a:ext cx="1375272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 sz="1600" b="1">
                <a:solidFill>
                  <a:srgbClr val="404040"/>
                </a:solidFill>
              </a:defRPr>
            </a:pPr>
            <a:r>
              <a:t>H</a:t>
            </a:r>
            <a:r>
              <a:t>imani Taneja</a:t>
            </a:r>
          </a:p>
        </p:txBody>
      </p:sp>
      <p:sp>
        <p:nvSpPr>
          <p:cNvPr id="162" name="Rectangle 44"/>
          <p:cNvSpPr txBox="1"/>
          <p:nvPr/>
        </p:nvSpPr>
        <p:spPr>
          <a:xfrm>
            <a:off x="8595135" y="4498637"/>
            <a:ext cx="938908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r>
              <a:t>Developer</a:t>
            </a:r>
          </a:p>
        </p:txBody>
      </p:sp>
      <p:sp>
        <p:nvSpPr>
          <p:cNvPr id="163" name="Rectangle 45"/>
          <p:cNvSpPr txBox="1"/>
          <p:nvPr/>
        </p:nvSpPr>
        <p:spPr>
          <a:xfrm>
            <a:off x="1064413" y="2197892"/>
            <a:ext cx="2611915" cy="11363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r">
              <a:defRPr sz="1600">
                <a:solidFill>
                  <a:srgbClr val="595959"/>
                </a:solidFill>
              </a:defRPr>
            </a:pPr>
            <a:r>
              <a:t>BCA,  </a:t>
            </a:r>
          </a:p>
          <a:p>
            <a:pPr algn="r">
              <a:defRPr sz="1600">
                <a:solidFill>
                  <a:srgbClr val="595959"/>
                </a:solidFill>
              </a:defRPr>
            </a:pPr>
            <a:r>
              <a:t>Graphic Era Hill University With the idea and initial  research, laid the foundation of the project.</a:t>
            </a:r>
          </a:p>
        </p:txBody>
      </p:sp>
      <p:sp>
        <p:nvSpPr>
          <p:cNvPr id="164" name="Rectangle 58"/>
          <p:cNvSpPr txBox="1"/>
          <p:nvPr/>
        </p:nvSpPr>
        <p:spPr>
          <a:xfrm>
            <a:off x="1250949" y="4756601"/>
            <a:ext cx="2425377" cy="9077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r">
              <a:defRPr sz="1600">
                <a:solidFill>
                  <a:srgbClr val="595959"/>
                </a:solidFill>
              </a:defRPr>
            </a:pPr>
            <a:r>
              <a:t>BCA,  </a:t>
            </a:r>
          </a:p>
          <a:p>
            <a:pPr algn="r">
              <a:defRPr sz="1600">
                <a:solidFill>
                  <a:srgbClr val="595959"/>
                </a:solidFill>
              </a:defRPr>
            </a:pPr>
            <a:r>
              <a:t>Graphic Era Hill University</a:t>
            </a:r>
          </a:p>
          <a:p>
            <a:pPr algn="r">
              <a:defRPr sz="1600">
                <a:solidFill>
                  <a:srgbClr val="595959"/>
                </a:solidFill>
              </a:defRPr>
            </a:pPr>
            <a:r>
              <a:t>Working on mobile application development.</a:t>
            </a:r>
          </a:p>
        </p:txBody>
      </p:sp>
      <p:sp>
        <p:nvSpPr>
          <p:cNvPr id="165" name="Rectangle 71"/>
          <p:cNvSpPr txBox="1"/>
          <p:nvPr/>
        </p:nvSpPr>
        <p:spPr>
          <a:xfrm>
            <a:off x="8702213" y="2197892"/>
            <a:ext cx="2425375" cy="15935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BCA,  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Graphic Era Hill University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Having prior hands-on work experience in various</a:t>
            </a:r>
            <a:r>
              <a:t> startups, currently leading the overall progress of the project.</a:t>
            </a:r>
          </a:p>
        </p:txBody>
      </p:sp>
      <p:sp>
        <p:nvSpPr>
          <p:cNvPr id="166" name="Rectangle 84"/>
          <p:cNvSpPr txBox="1"/>
          <p:nvPr/>
        </p:nvSpPr>
        <p:spPr>
          <a:xfrm>
            <a:off x="8601094" y="4775403"/>
            <a:ext cx="3156996" cy="6791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BSc IT,  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Graphic Era Hill University</a:t>
            </a:r>
          </a:p>
          <a:p>
            <a:pPr>
              <a:defRPr sz="1600">
                <a:solidFill>
                  <a:srgbClr val="595959"/>
                </a:solidFill>
              </a:defRPr>
            </a:pPr>
            <a:r>
              <a:t>Working on the web development.</a:t>
            </a:r>
          </a:p>
        </p:txBody>
      </p:sp>
      <p:sp>
        <p:nvSpPr>
          <p:cNvPr id="167" name="直接连接符 45"/>
          <p:cNvSpPr/>
          <p:nvPr/>
        </p:nvSpPr>
        <p:spPr>
          <a:xfrm>
            <a:off x="1516325" y="1867411"/>
            <a:ext cx="2160001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68" name="直接连接符 46"/>
          <p:cNvSpPr/>
          <p:nvPr/>
        </p:nvSpPr>
        <p:spPr>
          <a:xfrm>
            <a:off x="1516325" y="4426120"/>
            <a:ext cx="2160001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69" name="直接连接符 47"/>
          <p:cNvSpPr/>
          <p:nvPr/>
        </p:nvSpPr>
        <p:spPr>
          <a:xfrm>
            <a:off x="8702213" y="1867411"/>
            <a:ext cx="2160000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sp>
        <p:nvSpPr>
          <p:cNvPr id="170" name="直接连接符 48"/>
          <p:cNvSpPr/>
          <p:nvPr/>
        </p:nvSpPr>
        <p:spPr>
          <a:xfrm>
            <a:off x="8601094" y="4444922"/>
            <a:ext cx="2160001" cy="1"/>
          </a:xfrm>
          <a:prstGeom prst="line">
            <a:avLst/>
          </a:prstGeom>
          <a:ln w="6350">
            <a:solidFill>
              <a:srgbClr val="53585E"/>
            </a:solidFill>
            <a:miter/>
          </a:ln>
        </p:spPr>
        <p:txBody>
          <a:bodyPr lIns="0" tIns="0" rIns="0" bIns="0"/>
          <a:lstStyle/>
          <a:p/>
        </p:txBody>
      </p:sp>
      <p:pic>
        <p:nvPicPr>
          <p:cNvPr id="171" name="图形 54" descr="图形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9313" y="3132246"/>
            <a:ext cx="299911" cy="379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74" name="Picture 7"/>
          <p:cNvGrpSpPr/>
          <p:nvPr/>
        </p:nvGrpSpPr>
        <p:grpSpPr>
          <a:xfrm>
            <a:off x="6636039" y="3997268"/>
            <a:ext cx="1826813" cy="1843882"/>
            <a:chOff x="0" y="0"/>
            <a:chExt cx="1826811" cy="1843881"/>
          </a:xfrm>
        </p:grpSpPr>
        <p:pic>
          <p:nvPicPr>
            <p:cNvPr id="172" name="image6.jpeg" descr="image6.jpeg"/>
            <p:cNvPicPr>
              <a:picLocks noChangeAspect="1"/>
            </p:cNvPicPr>
            <p:nvPr/>
          </p:nvPicPr>
          <p:blipFill>
            <a:blip r:embed="rId2"/>
            <a:srcRect t="23144" r="3" b="20694"/>
            <a:stretch>
              <a:fillRect/>
            </a:stretch>
          </p:blipFill>
          <p:spPr>
            <a:xfrm>
              <a:off x="0" y="0"/>
              <a:ext cx="1515666" cy="184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4" y="0"/>
                  </a:moveTo>
                  <a:cubicBezTo>
                    <a:pt x="5825" y="0"/>
                    <a:pt x="0" y="4836"/>
                    <a:pt x="0" y="10800"/>
                  </a:cubicBezTo>
                  <a:cubicBezTo>
                    <a:pt x="0" y="16764"/>
                    <a:pt x="5825" y="21600"/>
                    <a:pt x="13014" y="21600"/>
                  </a:cubicBezTo>
                  <a:cubicBezTo>
                    <a:pt x="16307" y="21600"/>
                    <a:pt x="19308" y="20576"/>
                    <a:pt x="21600" y="18903"/>
                  </a:cubicBezTo>
                  <a:lnTo>
                    <a:pt x="21600" y="2692"/>
                  </a:lnTo>
                  <a:cubicBezTo>
                    <a:pt x="19308" y="1019"/>
                    <a:pt x="16307" y="0"/>
                    <a:pt x="13014" y="0"/>
                  </a:cubicBez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73" name="Shape"/>
            <p:cNvSpPr/>
            <p:nvPr/>
          </p:nvSpPr>
          <p:spPr>
            <a:xfrm>
              <a:off x="0" y="0"/>
              <a:ext cx="1826812" cy="184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63500" cap="rnd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</p:grpSp>
      <p:grpSp>
        <p:nvGrpSpPr>
          <p:cNvPr id="177" name="Picture 9"/>
          <p:cNvGrpSpPr/>
          <p:nvPr/>
        </p:nvGrpSpPr>
        <p:grpSpPr>
          <a:xfrm>
            <a:off x="7007224" y="1205864"/>
            <a:ext cx="1494157" cy="1773555"/>
            <a:chOff x="0" y="0"/>
            <a:chExt cx="1494155" cy="1773553"/>
          </a:xfrm>
        </p:grpSpPr>
        <p:sp>
          <p:nvSpPr>
            <p:cNvPr id="175" name="Shape"/>
            <p:cNvSpPr/>
            <p:nvPr/>
          </p:nvSpPr>
          <p:spPr>
            <a:xfrm>
              <a:off x="-1" y="-1"/>
              <a:ext cx="1494157" cy="177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F8FC"/>
                </a:gs>
                <a:gs pos="74000">
                  <a:srgbClr val="ABC0E4"/>
                </a:gs>
                <a:gs pos="83000">
                  <a:srgbClr val="ABC0E4"/>
                </a:gs>
                <a:gs pos="100000">
                  <a:srgbClr val="C7D5E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76" name="image7.jpeg" descr="image7.jpe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94156" cy="177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8"/>
                  </a:cubicBezTo>
                  <a:cubicBezTo>
                    <a:pt x="0" y="16762"/>
                    <a:pt x="4833" y="21600"/>
                    <a:pt x="10797" y="21600"/>
                  </a:cubicBezTo>
                  <a:cubicBezTo>
                    <a:pt x="16761" y="21600"/>
                    <a:pt x="21600" y="16762"/>
                    <a:pt x="21600" y="10798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63500" cap="rnd">
              <a:solidFill>
                <a:srgbClr val="333333"/>
              </a:solidFill>
              <a:prstDash val="solid"/>
              <a:rou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</p:grpSp>
      <p:grpSp>
        <p:nvGrpSpPr>
          <p:cNvPr id="180" name="Picture 11"/>
          <p:cNvGrpSpPr/>
          <p:nvPr/>
        </p:nvGrpSpPr>
        <p:grpSpPr>
          <a:xfrm>
            <a:off x="3877283" y="1205867"/>
            <a:ext cx="1736581" cy="1888633"/>
            <a:chOff x="0" y="0"/>
            <a:chExt cx="1736580" cy="1888632"/>
          </a:xfrm>
        </p:grpSpPr>
        <p:pic>
          <p:nvPicPr>
            <p:cNvPr id="178" name="image8.jpeg" descr="image8.jpeg"/>
            <p:cNvPicPr>
              <a:picLocks noChangeAspect="1"/>
            </p:cNvPicPr>
            <p:nvPr/>
          </p:nvPicPr>
          <p:blipFill>
            <a:blip r:embed="rId4"/>
            <a:srcRect t="6"/>
            <a:stretch>
              <a:fillRect/>
            </a:stretch>
          </p:blipFill>
          <p:spPr>
            <a:xfrm>
              <a:off x="0" y="115093"/>
              <a:ext cx="1736581" cy="177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7" y="0"/>
                  </a:moveTo>
                  <a:cubicBezTo>
                    <a:pt x="2274" y="1952"/>
                    <a:pt x="0" y="5741"/>
                    <a:pt x="0" y="10097"/>
                  </a:cubicBezTo>
                  <a:cubicBezTo>
                    <a:pt x="0" y="16448"/>
                    <a:pt x="4836" y="21600"/>
                    <a:pt x="10800" y="21600"/>
                  </a:cubicBezTo>
                  <a:cubicBezTo>
                    <a:pt x="16764" y="21600"/>
                    <a:pt x="21600" y="16448"/>
                    <a:pt x="21600" y="10097"/>
                  </a:cubicBezTo>
                  <a:cubicBezTo>
                    <a:pt x="21600" y="5741"/>
                    <a:pt x="19326" y="1952"/>
                    <a:pt x="15973" y="0"/>
                  </a:cubicBezTo>
                  <a:lnTo>
                    <a:pt x="5627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outerShdw blurRad="381000" dist="292100" dir="5400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179" name="Shape"/>
            <p:cNvSpPr/>
            <p:nvPr/>
          </p:nvSpPr>
          <p:spPr>
            <a:xfrm>
              <a:off x="0" y="0"/>
              <a:ext cx="1736581" cy="188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600" y="10800"/>
                  </a:lnTo>
                  <a:cubicBezTo>
                    <a:pt x="21600" y="16765"/>
                    <a:pt x="16765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63500" cap="rnd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</p:grpSp>
      <p:pic>
        <p:nvPicPr>
          <p:cNvPr id="181" name="Picture 13" descr="Picture 13"/>
          <p:cNvPicPr>
            <a:picLocks noChangeAspect="1"/>
          </p:cNvPicPr>
          <p:nvPr/>
        </p:nvPicPr>
        <p:blipFill>
          <a:blip r:embed="rId5"/>
          <a:srcRect l="27465" t="21678" r="23781" b="41731"/>
          <a:stretch>
            <a:fillRect/>
          </a:stretch>
        </p:blipFill>
        <p:spPr>
          <a:xfrm>
            <a:off x="3877283" y="3973279"/>
            <a:ext cx="1990726" cy="191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grpSp>
        <p:nvGrpSpPr>
          <p:cNvPr id="184" name="Picture 4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182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83" name="image2.png" descr="image2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85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86" name="Text"/>
          <p:cNvSpPr txBox="1"/>
          <p:nvPr/>
        </p:nvSpPr>
        <p:spPr>
          <a:xfrm>
            <a:off x="5880025" y="3299389"/>
            <a:ext cx="431950" cy="259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0"/>
          <p:cNvSpPr txBox="1"/>
          <p:nvPr/>
        </p:nvSpPr>
        <p:spPr>
          <a:xfrm>
            <a:off x="6004164" y="2891314"/>
            <a:ext cx="4934961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Project Introduction</a:t>
            </a:r>
          </a:p>
        </p:txBody>
      </p:sp>
      <p:sp>
        <p:nvSpPr>
          <p:cNvPr id="189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TWO</a:t>
            </a:r>
          </a:p>
        </p:txBody>
      </p:sp>
      <p:sp>
        <p:nvSpPr>
          <p:cNvPr id="190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grpSp>
        <p:nvGrpSpPr>
          <p:cNvPr id="193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191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192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94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矩形 36"/>
          <p:cNvSpPr txBox="1"/>
          <p:nvPr/>
        </p:nvSpPr>
        <p:spPr>
          <a:xfrm>
            <a:off x="991869" y="1609089"/>
            <a:ext cx="5274946" cy="167169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Both Parents are busy/working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Single Parent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Small babies can’t say what they want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Not every parents know the best</a:t>
            </a:r>
            <a:r>
              <a:t> (specially first time)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  <a:defRPr sz="1600"/>
            </a:pPr>
            <a:r>
              <a:t>Insufficient Childcare</a:t>
            </a:r>
          </a:p>
        </p:txBody>
      </p:sp>
      <p:sp>
        <p:nvSpPr>
          <p:cNvPr id="197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98" name="Rectangle 20"/>
          <p:cNvSpPr txBox="1"/>
          <p:nvPr/>
        </p:nvSpPr>
        <p:spPr>
          <a:xfrm>
            <a:off x="1294149" y="334550"/>
            <a:ext cx="6882726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Problem Statement and Value Proposition</a:t>
            </a:r>
          </a:p>
        </p:txBody>
      </p:sp>
      <p:sp>
        <p:nvSpPr>
          <p:cNvPr id="199" name="矩形 36"/>
          <p:cNvSpPr txBox="1"/>
          <p:nvPr/>
        </p:nvSpPr>
        <p:spPr>
          <a:xfrm>
            <a:off x="7211059" y="1497330"/>
            <a:ext cx="4598760" cy="133212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600"/>
            </a:lvl1pPr>
          </a:lstStyle>
          <a:p>
            <a:r>
              <a:t>“ Small babies don’t exactly express themselves in words, so this system is focused on identifying their needs with the help of the existing AI technology around us. ”</a:t>
            </a:r>
          </a:p>
        </p:txBody>
      </p:sp>
      <p:sp>
        <p:nvSpPr>
          <p:cNvPr id="200" name="Rectangle 39"/>
          <p:cNvSpPr txBox="1"/>
          <p:nvPr/>
        </p:nvSpPr>
        <p:spPr>
          <a:xfrm>
            <a:off x="4083744" y="3051076"/>
            <a:ext cx="4808856" cy="482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32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</a:lstStyle>
          <a:p>
            <a:r>
              <a:t>Prior Existing Solutions</a:t>
            </a:r>
          </a:p>
        </p:txBody>
      </p:sp>
      <p:sp>
        <p:nvSpPr>
          <p:cNvPr id="201" name="矩形 36"/>
          <p:cNvSpPr txBox="1"/>
          <p:nvPr/>
        </p:nvSpPr>
        <p:spPr>
          <a:xfrm>
            <a:off x="4044725" y="3531623"/>
            <a:ext cx="4240149" cy="153959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Babysitters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Childcare Institutions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Let some relative or guardian take care</a:t>
            </a:r>
          </a:p>
          <a:p>
            <a:pPr marL="171450" indent="-171450">
              <a:lnSpc>
                <a:spcPct val="150000"/>
              </a:lnSpc>
              <a:buClr>
                <a:srgbClr val="EA5514"/>
              </a:buClr>
              <a:buSzPct val="100000"/>
              <a:buChar char="●"/>
            </a:pPr>
            <a:r>
              <a:t> Baby Care toys (not smart enough)</a:t>
            </a:r>
          </a:p>
        </p:txBody>
      </p:sp>
      <p:grpSp>
        <p:nvGrpSpPr>
          <p:cNvPr id="204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202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03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0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201" grpId="6" animBg="1" advAuto="0"/>
      <p:bldP spid="196" grpId="3" animBg="1" advAuto="0"/>
      <p:bldP spid="199" grpId="2" animBg="1" advAuto="0"/>
      <p:bldP spid="200" grpId="5" animBg="1" advAuto="0"/>
      <p:bldP spid="199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208" name="Freeform 6"/>
          <p:cNvSpPr/>
          <p:nvPr/>
        </p:nvSpPr>
        <p:spPr>
          <a:xfrm>
            <a:off x="6104254" y="3275672"/>
            <a:ext cx="1263652" cy="1401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1770"/>
                  <a:pt x="0" y="1770"/>
                  <a:pt x="0" y="1770"/>
                </a:cubicBezTo>
                <a:cubicBezTo>
                  <a:pt x="261" y="1607"/>
                  <a:pt x="563" y="1517"/>
                  <a:pt x="884" y="1517"/>
                </a:cubicBezTo>
                <a:cubicBezTo>
                  <a:pt x="1748" y="1517"/>
                  <a:pt x="2431" y="2131"/>
                  <a:pt x="2431" y="2890"/>
                </a:cubicBezTo>
                <a:cubicBezTo>
                  <a:pt x="2431" y="3666"/>
                  <a:pt x="1748" y="4280"/>
                  <a:pt x="884" y="4280"/>
                </a:cubicBezTo>
                <a:cubicBezTo>
                  <a:pt x="563" y="4280"/>
                  <a:pt x="261" y="4190"/>
                  <a:pt x="0" y="4027"/>
                </a:cubicBezTo>
                <a:cubicBezTo>
                  <a:pt x="0" y="5797"/>
                  <a:pt x="0" y="5797"/>
                  <a:pt x="0" y="5797"/>
                </a:cubicBezTo>
                <a:cubicBezTo>
                  <a:pt x="8319" y="5852"/>
                  <a:pt x="15070" y="11938"/>
                  <a:pt x="15150" y="19415"/>
                </a:cubicBezTo>
                <a:cubicBezTo>
                  <a:pt x="17682" y="19415"/>
                  <a:pt x="17682" y="19415"/>
                  <a:pt x="17682" y="19415"/>
                </a:cubicBezTo>
                <a:cubicBezTo>
                  <a:pt x="17461" y="19595"/>
                  <a:pt x="17461" y="19595"/>
                  <a:pt x="17461" y="19595"/>
                </a:cubicBezTo>
                <a:cubicBezTo>
                  <a:pt x="17220" y="19812"/>
                  <a:pt x="17079" y="20119"/>
                  <a:pt x="17079" y="20444"/>
                </a:cubicBezTo>
                <a:cubicBezTo>
                  <a:pt x="17079" y="21076"/>
                  <a:pt x="17662" y="21600"/>
                  <a:pt x="18365" y="21600"/>
                </a:cubicBezTo>
                <a:cubicBezTo>
                  <a:pt x="19088" y="21600"/>
                  <a:pt x="19671" y="21076"/>
                  <a:pt x="19671" y="20444"/>
                </a:cubicBezTo>
                <a:cubicBezTo>
                  <a:pt x="19671" y="20119"/>
                  <a:pt x="19530" y="19812"/>
                  <a:pt x="19269" y="19595"/>
                </a:cubicBezTo>
                <a:cubicBezTo>
                  <a:pt x="19068" y="19415"/>
                  <a:pt x="19068" y="19415"/>
                  <a:pt x="19068" y="19415"/>
                </a:cubicBezTo>
                <a:cubicBezTo>
                  <a:pt x="21600" y="19415"/>
                  <a:pt x="21600" y="19415"/>
                  <a:pt x="21600" y="19415"/>
                </a:cubicBezTo>
                <a:cubicBezTo>
                  <a:pt x="21540" y="8723"/>
                  <a:pt x="11875" y="54"/>
                  <a:pt x="0" y="0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09" name="Freeform 7"/>
          <p:cNvSpPr/>
          <p:nvPr/>
        </p:nvSpPr>
        <p:spPr>
          <a:xfrm>
            <a:off x="5962439" y="4549904"/>
            <a:ext cx="1405468" cy="125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32" y="0"/>
                </a:moveTo>
                <a:cubicBezTo>
                  <a:pt x="19994" y="261"/>
                  <a:pt x="20084" y="563"/>
                  <a:pt x="20084" y="904"/>
                </a:cubicBezTo>
                <a:cubicBezTo>
                  <a:pt x="20084" y="1748"/>
                  <a:pt x="19471" y="2431"/>
                  <a:pt x="18695" y="2431"/>
                </a:cubicBezTo>
                <a:cubicBezTo>
                  <a:pt x="17937" y="2431"/>
                  <a:pt x="17323" y="1748"/>
                  <a:pt x="17323" y="904"/>
                </a:cubicBezTo>
                <a:cubicBezTo>
                  <a:pt x="17323" y="563"/>
                  <a:pt x="17414" y="261"/>
                  <a:pt x="17576" y="0"/>
                </a:cubicBezTo>
                <a:cubicBezTo>
                  <a:pt x="15808" y="0"/>
                  <a:pt x="15808" y="0"/>
                  <a:pt x="15808" y="0"/>
                </a:cubicBezTo>
                <a:cubicBezTo>
                  <a:pt x="15735" y="8319"/>
                  <a:pt x="9672" y="15090"/>
                  <a:pt x="2202" y="15150"/>
                </a:cubicBezTo>
                <a:cubicBezTo>
                  <a:pt x="2202" y="17682"/>
                  <a:pt x="2202" y="17682"/>
                  <a:pt x="2202" y="17682"/>
                </a:cubicBezTo>
                <a:cubicBezTo>
                  <a:pt x="2003" y="17461"/>
                  <a:pt x="2003" y="17461"/>
                  <a:pt x="2003" y="17461"/>
                </a:cubicBezTo>
                <a:cubicBezTo>
                  <a:pt x="1786" y="17220"/>
                  <a:pt x="1498" y="17079"/>
                  <a:pt x="1173" y="17079"/>
                </a:cubicBezTo>
                <a:cubicBezTo>
                  <a:pt x="523" y="17079"/>
                  <a:pt x="0" y="17662"/>
                  <a:pt x="0" y="18365"/>
                </a:cubicBezTo>
                <a:cubicBezTo>
                  <a:pt x="0" y="19088"/>
                  <a:pt x="523" y="19671"/>
                  <a:pt x="1173" y="19671"/>
                </a:cubicBezTo>
                <a:cubicBezTo>
                  <a:pt x="1498" y="19671"/>
                  <a:pt x="1786" y="19530"/>
                  <a:pt x="2003" y="19269"/>
                </a:cubicBezTo>
                <a:cubicBezTo>
                  <a:pt x="2202" y="19068"/>
                  <a:pt x="2202" y="19068"/>
                  <a:pt x="2202" y="19068"/>
                </a:cubicBezTo>
                <a:cubicBezTo>
                  <a:pt x="2202" y="21600"/>
                  <a:pt x="2202" y="21600"/>
                  <a:pt x="2202" y="21600"/>
                </a:cubicBezTo>
                <a:cubicBezTo>
                  <a:pt x="12866" y="21540"/>
                  <a:pt x="21546" y="11875"/>
                  <a:pt x="21600" y="0"/>
                </a:cubicBezTo>
                <a:lnTo>
                  <a:pt x="1983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10" name="Freeform 8"/>
          <p:cNvSpPr/>
          <p:nvPr/>
        </p:nvSpPr>
        <p:spPr>
          <a:xfrm>
            <a:off x="4827904" y="4408087"/>
            <a:ext cx="1263652" cy="1401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19830"/>
                  <a:pt x="21600" y="19830"/>
                  <a:pt x="21600" y="19830"/>
                </a:cubicBezTo>
                <a:cubicBezTo>
                  <a:pt x="21339" y="19993"/>
                  <a:pt x="21017" y="20083"/>
                  <a:pt x="20696" y="20083"/>
                </a:cubicBezTo>
                <a:cubicBezTo>
                  <a:pt x="19852" y="20083"/>
                  <a:pt x="19149" y="19469"/>
                  <a:pt x="19149" y="18692"/>
                </a:cubicBezTo>
                <a:cubicBezTo>
                  <a:pt x="19149" y="17934"/>
                  <a:pt x="19852" y="17320"/>
                  <a:pt x="20696" y="17320"/>
                </a:cubicBezTo>
                <a:cubicBezTo>
                  <a:pt x="21017" y="17320"/>
                  <a:pt x="21339" y="17410"/>
                  <a:pt x="21600" y="17573"/>
                </a:cubicBezTo>
                <a:cubicBezTo>
                  <a:pt x="21600" y="15803"/>
                  <a:pt x="21600" y="15803"/>
                  <a:pt x="21600" y="15803"/>
                </a:cubicBezTo>
                <a:cubicBezTo>
                  <a:pt x="13261" y="15748"/>
                  <a:pt x="6510" y="9662"/>
                  <a:pt x="6450" y="2185"/>
                </a:cubicBezTo>
                <a:cubicBezTo>
                  <a:pt x="3918" y="2185"/>
                  <a:pt x="3918" y="2185"/>
                  <a:pt x="3918" y="2185"/>
                </a:cubicBezTo>
                <a:cubicBezTo>
                  <a:pt x="4119" y="2005"/>
                  <a:pt x="4119" y="2005"/>
                  <a:pt x="4119" y="2005"/>
                </a:cubicBezTo>
                <a:cubicBezTo>
                  <a:pt x="4380" y="1770"/>
                  <a:pt x="4521" y="1481"/>
                  <a:pt x="4521" y="1156"/>
                </a:cubicBezTo>
                <a:cubicBezTo>
                  <a:pt x="4521" y="524"/>
                  <a:pt x="3938" y="0"/>
                  <a:pt x="3215" y="0"/>
                </a:cubicBezTo>
                <a:cubicBezTo>
                  <a:pt x="2512" y="0"/>
                  <a:pt x="1929" y="524"/>
                  <a:pt x="1929" y="1156"/>
                </a:cubicBezTo>
                <a:cubicBezTo>
                  <a:pt x="1929" y="1481"/>
                  <a:pt x="2070" y="1770"/>
                  <a:pt x="2311" y="2005"/>
                </a:cubicBezTo>
                <a:cubicBezTo>
                  <a:pt x="2532" y="2185"/>
                  <a:pt x="2532" y="2185"/>
                  <a:pt x="2532" y="2185"/>
                </a:cubicBezTo>
                <a:cubicBezTo>
                  <a:pt x="0" y="2185"/>
                  <a:pt x="0" y="2185"/>
                  <a:pt x="0" y="2185"/>
                </a:cubicBezTo>
                <a:cubicBezTo>
                  <a:pt x="60" y="12859"/>
                  <a:pt x="9705" y="21546"/>
                  <a:pt x="21600" y="21600"/>
                </a:cubicBez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000"/>
            </a:pPr>
          </a:p>
        </p:txBody>
      </p:sp>
      <p:sp>
        <p:nvSpPr>
          <p:cNvPr id="211" name="Freeform 9"/>
          <p:cNvSpPr/>
          <p:nvPr/>
        </p:nvSpPr>
        <p:spPr>
          <a:xfrm>
            <a:off x="4827904" y="3275672"/>
            <a:ext cx="1405468" cy="125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26" y="1929"/>
                </a:moveTo>
                <a:cubicBezTo>
                  <a:pt x="20119" y="1929"/>
                  <a:pt x="19812" y="2070"/>
                  <a:pt x="19595" y="2311"/>
                </a:cubicBezTo>
                <a:cubicBezTo>
                  <a:pt x="19415" y="2532"/>
                  <a:pt x="19415" y="2532"/>
                  <a:pt x="19415" y="2532"/>
                </a:cubicBezTo>
                <a:cubicBezTo>
                  <a:pt x="19415" y="0"/>
                  <a:pt x="19415" y="0"/>
                  <a:pt x="19415" y="0"/>
                </a:cubicBezTo>
                <a:cubicBezTo>
                  <a:pt x="8723" y="60"/>
                  <a:pt x="54" y="9705"/>
                  <a:pt x="0" y="21600"/>
                </a:cubicBezTo>
                <a:cubicBezTo>
                  <a:pt x="1770" y="21600"/>
                  <a:pt x="1770" y="21600"/>
                  <a:pt x="1770" y="21600"/>
                </a:cubicBezTo>
                <a:cubicBezTo>
                  <a:pt x="1607" y="21339"/>
                  <a:pt x="1517" y="21017"/>
                  <a:pt x="1517" y="20696"/>
                </a:cubicBezTo>
                <a:cubicBezTo>
                  <a:pt x="1517" y="19852"/>
                  <a:pt x="2131" y="19169"/>
                  <a:pt x="2890" y="19169"/>
                </a:cubicBezTo>
                <a:cubicBezTo>
                  <a:pt x="3648" y="19169"/>
                  <a:pt x="4280" y="19852"/>
                  <a:pt x="4280" y="20696"/>
                </a:cubicBezTo>
                <a:cubicBezTo>
                  <a:pt x="4280" y="21017"/>
                  <a:pt x="4190" y="21339"/>
                  <a:pt x="4027" y="21600"/>
                </a:cubicBezTo>
                <a:cubicBezTo>
                  <a:pt x="5797" y="21600"/>
                  <a:pt x="5797" y="21600"/>
                  <a:pt x="5797" y="21600"/>
                </a:cubicBezTo>
                <a:cubicBezTo>
                  <a:pt x="5852" y="13281"/>
                  <a:pt x="11920" y="6510"/>
                  <a:pt x="19415" y="6450"/>
                </a:cubicBezTo>
                <a:cubicBezTo>
                  <a:pt x="19415" y="3918"/>
                  <a:pt x="19415" y="3918"/>
                  <a:pt x="19415" y="3918"/>
                </a:cubicBezTo>
                <a:cubicBezTo>
                  <a:pt x="19595" y="4119"/>
                  <a:pt x="19595" y="4119"/>
                  <a:pt x="19595" y="4119"/>
                </a:cubicBezTo>
                <a:cubicBezTo>
                  <a:pt x="19812" y="4380"/>
                  <a:pt x="20119" y="4521"/>
                  <a:pt x="20426" y="4521"/>
                </a:cubicBezTo>
                <a:cubicBezTo>
                  <a:pt x="21076" y="4521"/>
                  <a:pt x="21600" y="3938"/>
                  <a:pt x="21600" y="3215"/>
                </a:cubicBezTo>
                <a:cubicBezTo>
                  <a:pt x="21600" y="2512"/>
                  <a:pt x="21076" y="1929"/>
                  <a:pt x="20426" y="192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000"/>
            </a:pPr>
          </a:p>
        </p:txBody>
      </p:sp>
      <p:grpSp>
        <p:nvGrpSpPr>
          <p:cNvPr id="214" name="组合 8"/>
          <p:cNvGrpSpPr/>
          <p:nvPr/>
        </p:nvGrpSpPr>
        <p:grpSpPr>
          <a:xfrm>
            <a:off x="5689765" y="4034522"/>
            <a:ext cx="815563" cy="1074182"/>
            <a:chOff x="0" y="0"/>
            <a:chExt cx="815562" cy="1074181"/>
          </a:xfrm>
        </p:grpSpPr>
        <p:sp>
          <p:nvSpPr>
            <p:cNvPr id="212" name="Oval 10"/>
            <p:cNvSpPr/>
            <p:nvPr/>
          </p:nvSpPr>
          <p:spPr>
            <a:xfrm>
              <a:off x="325589" y="13730"/>
              <a:ext cx="162985" cy="162985"/>
            </a:xfrm>
            <a:prstGeom prst="ellipse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  <p:sp>
          <p:nvSpPr>
            <p:cNvPr id="213" name="Freeform 11"/>
            <p:cNvSpPr/>
            <p:nvPr/>
          </p:nvSpPr>
          <p:spPr>
            <a:xfrm>
              <a:off x="0" y="-1"/>
              <a:ext cx="815563" cy="107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536" extrusionOk="0">
                  <a:moveTo>
                    <a:pt x="21255" y="171"/>
                  </a:moveTo>
                  <a:cubicBezTo>
                    <a:pt x="21008" y="-40"/>
                    <a:pt x="20544" y="-64"/>
                    <a:pt x="20265" y="148"/>
                  </a:cubicBezTo>
                  <a:cubicBezTo>
                    <a:pt x="14943" y="3889"/>
                    <a:pt x="14943" y="3889"/>
                    <a:pt x="14943" y="3889"/>
                  </a:cubicBezTo>
                  <a:cubicBezTo>
                    <a:pt x="14943" y="3889"/>
                    <a:pt x="14943" y="3889"/>
                    <a:pt x="14943" y="3889"/>
                  </a:cubicBezTo>
                  <a:cubicBezTo>
                    <a:pt x="13426" y="3889"/>
                    <a:pt x="13426" y="3889"/>
                    <a:pt x="13426" y="3889"/>
                  </a:cubicBezTo>
                  <a:cubicBezTo>
                    <a:pt x="12281" y="3889"/>
                    <a:pt x="12281" y="3889"/>
                    <a:pt x="12281" y="3889"/>
                  </a:cubicBezTo>
                  <a:cubicBezTo>
                    <a:pt x="12034" y="5960"/>
                    <a:pt x="11539" y="6501"/>
                    <a:pt x="11539" y="6501"/>
                  </a:cubicBezTo>
                  <a:cubicBezTo>
                    <a:pt x="10951" y="5042"/>
                    <a:pt x="10951" y="5042"/>
                    <a:pt x="10951" y="5042"/>
                  </a:cubicBezTo>
                  <a:cubicBezTo>
                    <a:pt x="11291" y="4712"/>
                    <a:pt x="11291" y="4712"/>
                    <a:pt x="11291" y="4712"/>
                  </a:cubicBezTo>
                  <a:cubicBezTo>
                    <a:pt x="10734" y="4242"/>
                    <a:pt x="10734" y="4242"/>
                    <a:pt x="10734" y="4242"/>
                  </a:cubicBezTo>
                  <a:cubicBezTo>
                    <a:pt x="10115" y="4665"/>
                    <a:pt x="10115" y="4665"/>
                    <a:pt x="10115" y="4665"/>
                  </a:cubicBezTo>
                  <a:cubicBezTo>
                    <a:pt x="10486" y="5042"/>
                    <a:pt x="10486" y="5042"/>
                    <a:pt x="10486" y="5042"/>
                  </a:cubicBezTo>
                  <a:cubicBezTo>
                    <a:pt x="9960" y="6501"/>
                    <a:pt x="9960" y="6501"/>
                    <a:pt x="9960" y="6501"/>
                  </a:cubicBezTo>
                  <a:cubicBezTo>
                    <a:pt x="9496" y="6101"/>
                    <a:pt x="9249" y="4548"/>
                    <a:pt x="9156" y="3889"/>
                  </a:cubicBezTo>
                  <a:cubicBezTo>
                    <a:pt x="8042" y="3889"/>
                    <a:pt x="8042" y="3889"/>
                    <a:pt x="8042" y="3889"/>
                  </a:cubicBezTo>
                  <a:cubicBezTo>
                    <a:pt x="6525" y="3889"/>
                    <a:pt x="6525" y="3889"/>
                    <a:pt x="6525" y="3889"/>
                  </a:cubicBezTo>
                  <a:cubicBezTo>
                    <a:pt x="6525" y="3889"/>
                    <a:pt x="6525" y="3889"/>
                    <a:pt x="6525" y="3889"/>
                  </a:cubicBezTo>
                  <a:cubicBezTo>
                    <a:pt x="1172" y="148"/>
                    <a:pt x="1172" y="148"/>
                    <a:pt x="1172" y="148"/>
                  </a:cubicBezTo>
                  <a:cubicBezTo>
                    <a:pt x="893" y="-64"/>
                    <a:pt x="460" y="-40"/>
                    <a:pt x="182" y="171"/>
                  </a:cubicBezTo>
                  <a:cubicBezTo>
                    <a:pt x="-66" y="383"/>
                    <a:pt x="-66" y="736"/>
                    <a:pt x="213" y="924"/>
                  </a:cubicBezTo>
                  <a:cubicBezTo>
                    <a:pt x="8042" y="6642"/>
                    <a:pt x="8042" y="6642"/>
                    <a:pt x="8042" y="6642"/>
                  </a:cubicBezTo>
                  <a:cubicBezTo>
                    <a:pt x="8042" y="12454"/>
                    <a:pt x="8042" y="12454"/>
                    <a:pt x="8042" y="12454"/>
                  </a:cubicBezTo>
                  <a:cubicBezTo>
                    <a:pt x="8042" y="20665"/>
                    <a:pt x="8042" y="20665"/>
                    <a:pt x="8042" y="20665"/>
                  </a:cubicBezTo>
                  <a:cubicBezTo>
                    <a:pt x="8042" y="21136"/>
                    <a:pt x="8537" y="21536"/>
                    <a:pt x="9156" y="21536"/>
                  </a:cubicBezTo>
                  <a:cubicBezTo>
                    <a:pt x="9775" y="21536"/>
                    <a:pt x="10301" y="21136"/>
                    <a:pt x="10301" y="20665"/>
                  </a:cubicBezTo>
                  <a:cubicBezTo>
                    <a:pt x="10301" y="12454"/>
                    <a:pt x="10301" y="12454"/>
                    <a:pt x="10301" y="12454"/>
                  </a:cubicBezTo>
                  <a:cubicBezTo>
                    <a:pt x="11167" y="12454"/>
                    <a:pt x="11167" y="12454"/>
                    <a:pt x="11167" y="12454"/>
                  </a:cubicBezTo>
                  <a:cubicBezTo>
                    <a:pt x="11167" y="20665"/>
                    <a:pt x="11167" y="20665"/>
                    <a:pt x="11167" y="20665"/>
                  </a:cubicBezTo>
                  <a:cubicBezTo>
                    <a:pt x="11167" y="21136"/>
                    <a:pt x="11662" y="21536"/>
                    <a:pt x="12281" y="21536"/>
                  </a:cubicBezTo>
                  <a:cubicBezTo>
                    <a:pt x="12900" y="21536"/>
                    <a:pt x="13426" y="21136"/>
                    <a:pt x="13426" y="20665"/>
                  </a:cubicBezTo>
                  <a:cubicBezTo>
                    <a:pt x="13426" y="12454"/>
                    <a:pt x="13426" y="12454"/>
                    <a:pt x="13426" y="12454"/>
                  </a:cubicBezTo>
                  <a:cubicBezTo>
                    <a:pt x="13426" y="6642"/>
                    <a:pt x="13426" y="6642"/>
                    <a:pt x="13426" y="6642"/>
                  </a:cubicBezTo>
                  <a:cubicBezTo>
                    <a:pt x="21225" y="924"/>
                    <a:pt x="21225" y="924"/>
                    <a:pt x="21225" y="924"/>
                  </a:cubicBezTo>
                  <a:cubicBezTo>
                    <a:pt x="21503" y="736"/>
                    <a:pt x="21534" y="383"/>
                    <a:pt x="21255" y="171"/>
                  </a:cubicBez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</p:grpSp>
      <p:sp>
        <p:nvSpPr>
          <p:cNvPr id="215" name="TextBox 14"/>
          <p:cNvSpPr txBox="1"/>
          <p:nvPr/>
        </p:nvSpPr>
        <p:spPr>
          <a:xfrm>
            <a:off x="5174110" y="3610214"/>
            <a:ext cx="245404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16" name="TextBox 106"/>
          <p:cNvSpPr txBox="1"/>
          <p:nvPr/>
        </p:nvSpPr>
        <p:spPr>
          <a:xfrm>
            <a:off x="6755259" y="3610214"/>
            <a:ext cx="245404" cy="3752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17" name="TextBox 107"/>
          <p:cNvSpPr txBox="1"/>
          <p:nvPr/>
        </p:nvSpPr>
        <p:spPr>
          <a:xfrm>
            <a:off x="5174110" y="5077064"/>
            <a:ext cx="245404" cy="3752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18" name="TextBox 108"/>
          <p:cNvSpPr txBox="1"/>
          <p:nvPr/>
        </p:nvSpPr>
        <p:spPr>
          <a:xfrm>
            <a:off x="6755259" y="5077064"/>
            <a:ext cx="245404" cy="3752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262626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19" name="Rectangle 24"/>
          <p:cNvSpPr txBox="1"/>
          <p:nvPr/>
        </p:nvSpPr>
        <p:spPr>
          <a:xfrm>
            <a:off x="1090507" y="2709545"/>
            <a:ext cx="2511426" cy="762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 Community App (Advices from Others)</a:t>
            </a:r>
          </a:p>
        </p:txBody>
      </p:sp>
      <p:sp>
        <p:nvSpPr>
          <p:cNvPr id="220" name="Rectangle 24"/>
          <p:cNvSpPr txBox="1"/>
          <p:nvPr/>
        </p:nvSpPr>
        <p:spPr>
          <a:xfrm>
            <a:off x="1075689" y="4500879"/>
            <a:ext cx="3261997" cy="2133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Hyper Personalized Reinforcement Learning based Assistant</a:t>
            </a:r>
          </a:p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( Learn as Child Grows )</a:t>
            </a:r>
          </a:p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</a:t>
            </a:r>
          </a:p>
        </p:txBody>
      </p:sp>
      <p:sp>
        <p:nvSpPr>
          <p:cNvPr id="221" name="Rectangle 24"/>
          <p:cNvSpPr txBox="1"/>
          <p:nvPr/>
        </p:nvSpPr>
        <p:spPr>
          <a:xfrm>
            <a:off x="8443813" y="2243977"/>
            <a:ext cx="2673986" cy="1219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</a:p>
          <a:p>
            <a:pPr algn="r"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pPr>
            <a:r>
              <a:t> CNN and NLP for Emotion Recognition</a:t>
            </a:r>
          </a:p>
        </p:txBody>
      </p:sp>
      <p:sp>
        <p:nvSpPr>
          <p:cNvPr id="222" name="Rectangle 20"/>
          <p:cNvSpPr txBox="1"/>
          <p:nvPr/>
        </p:nvSpPr>
        <p:spPr>
          <a:xfrm>
            <a:off x="1294150" y="334645"/>
            <a:ext cx="7236419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Physical Structure of our Solution</a:t>
            </a:r>
          </a:p>
        </p:txBody>
      </p:sp>
      <p:grpSp>
        <p:nvGrpSpPr>
          <p:cNvPr id="225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223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24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2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227" name="Rectangle 24"/>
          <p:cNvSpPr txBox="1"/>
          <p:nvPr/>
        </p:nvSpPr>
        <p:spPr>
          <a:xfrm>
            <a:off x="7910831" y="4426480"/>
            <a:ext cx="3261996" cy="1676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50000"/>
              </a:lnSpc>
              <a:defRPr sz="20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Premium features including Smart Surveillance Intergration &amp; Real Time Feed Monitoring </a:t>
            </a:r>
          </a:p>
        </p:txBody>
      </p:sp>
      <p:grpSp>
        <p:nvGrpSpPr>
          <p:cNvPr id="230" name="Content Placeholder 2"/>
          <p:cNvGrpSpPr/>
          <p:nvPr/>
        </p:nvGrpSpPr>
        <p:grpSpPr>
          <a:xfrm>
            <a:off x="3146132" y="1048781"/>
            <a:ext cx="6212906" cy="1156478"/>
            <a:chOff x="0" y="0"/>
            <a:chExt cx="6212904" cy="1156476"/>
          </a:xfrm>
        </p:grpSpPr>
        <p:sp>
          <p:nvSpPr>
            <p:cNvPr id="228" name="Rectangle"/>
            <p:cNvSpPr/>
            <p:nvPr/>
          </p:nvSpPr>
          <p:spPr>
            <a:xfrm>
              <a:off x="-1" y="0"/>
              <a:ext cx="6212906" cy="115647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lnSpc>
                  <a:spcPct val="150000"/>
                </a:lnSpc>
                <a:defRPr sz="1600"/>
              </a:pPr>
            </a:p>
          </p:txBody>
        </p:sp>
        <p:sp>
          <p:nvSpPr>
            <p:cNvPr id="229" name="We are using smart emotion detection, real-time video streaming, customized RL assistant with an implicit feedback loop."/>
            <p:cNvSpPr txBox="1"/>
            <p:nvPr/>
          </p:nvSpPr>
          <p:spPr>
            <a:xfrm>
              <a:off x="52069" y="247650"/>
              <a:ext cx="6108765" cy="652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sz="1600"/>
              </a:lvl1pPr>
            </a:lstStyle>
            <a:p>
              <a:r>
                <a:t>We are using smart emotion detection, real-time video streaming, customized RL assistant with an implicit feedback loop.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5" animBg="1" advAuto="0"/>
      <p:bldP spid="218" grpId="11" animBg="1" advAuto="0"/>
      <p:bldP spid="227" grpId="12" animBg="1" advAuto="0"/>
      <p:bldP spid="215" grpId="2" animBg="1" advAuto="0"/>
      <p:bldP spid="209" grpId="10" animBg="1" advAuto="0"/>
      <p:bldP spid="211" grpId="1" animBg="1" advAuto="0"/>
      <p:bldP spid="220" grpId="6" animBg="1" advAuto="0"/>
      <p:bldP spid="221" grpId="9" animBg="1" advAuto="0"/>
      <p:bldP spid="216" grpId="8" animBg="1" advAuto="0"/>
      <p:bldP spid="208" grpId="7" animBg="1" advAuto="0"/>
      <p:bldP spid="219" grpId="3" animBg="1" advAuto="0"/>
      <p:bldP spid="210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2"/>
          <p:cNvSpPr txBox="1"/>
          <p:nvPr/>
        </p:nvSpPr>
        <p:spPr>
          <a:xfrm>
            <a:off x="265524" y="334550"/>
            <a:ext cx="634907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262626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233" name="Rectangle 20"/>
          <p:cNvSpPr txBox="1"/>
          <p:nvPr/>
        </p:nvSpPr>
        <p:spPr>
          <a:xfrm>
            <a:off x="1294150" y="334645"/>
            <a:ext cx="7236419" cy="439229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t>Working of the RL based Recommendation system</a:t>
            </a:r>
          </a:p>
        </p:txBody>
      </p:sp>
      <p:grpSp>
        <p:nvGrpSpPr>
          <p:cNvPr id="236" name="Picture 1"/>
          <p:cNvGrpSpPr/>
          <p:nvPr/>
        </p:nvGrpSpPr>
        <p:grpSpPr>
          <a:xfrm>
            <a:off x="9942730" y="137164"/>
            <a:ext cx="1383457" cy="517478"/>
            <a:chOff x="0" y="0"/>
            <a:chExt cx="1383456" cy="517476"/>
          </a:xfrm>
        </p:grpSpPr>
        <p:sp>
          <p:nvSpPr>
            <p:cNvPr id="234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35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012" y="-6592"/>
            <a:ext cx="804988" cy="80498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pic>
        <p:nvPicPr>
          <p:cNvPr id="238" name="Picture 8" descr="Picture 8"/>
          <p:cNvPicPr>
            <a:picLocks noChangeAspect="1"/>
          </p:cNvPicPr>
          <p:nvPr/>
        </p:nvPicPr>
        <p:blipFill>
          <a:blip r:embed="rId3"/>
          <a:srcRect l="23769" t="16541" r="21700"/>
          <a:stretch>
            <a:fillRect/>
          </a:stretch>
        </p:blipFill>
        <p:spPr>
          <a:xfrm>
            <a:off x="8975294" y="1163208"/>
            <a:ext cx="2351315" cy="27173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Picture 11" descr="Picture 11"/>
          <p:cNvPicPr>
            <a:picLocks noChangeAspect="1"/>
          </p:cNvPicPr>
          <p:nvPr/>
        </p:nvPicPr>
        <p:blipFill>
          <a:blip r:embed="rId4"/>
          <a:srcRect l="29069" t="6516"/>
          <a:stretch>
            <a:fillRect/>
          </a:stretch>
        </p:blipFill>
        <p:spPr>
          <a:xfrm>
            <a:off x="571499" y="1829434"/>
            <a:ext cx="2562226" cy="24288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0" name="Text Box 4"/>
          <p:cNvSpPr txBox="1"/>
          <p:nvPr/>
        </p:nvSpPr>
        <p:spPr>
          <a:xfrm>
            <a:off x="3067685" y="1461135"/>
            <a:ext cx="5072284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suppose your baby loves watching </a:t>
            </a:r>
            <a:r>
              <a:rPr b="1" u="sng"/>
              <a:t>chota bheem</a:t>
            </a:r>
            <a:endParaRPr b="1" u="sng"/>
          </a:p>
        </p:txBody>
      </p:sp>
      <p:sp>
        <p:nvSpPr>
          <p:cNvPr id="241" name="Text Box 5"/>
          <p:cNvSpPr txBox="1"/>
          <p:nvPr/>
        </p:nvSpPr>
        <p:spPr>
          <a:xfrm>
            <a:off x="4772660" y="2084070"/>
            <a:ext cx="3458211" cy="6173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r>
              <a:t>now model made a random decision to play </a:t>
            </a:r>
            <a:r>
              <a:rPr b="1" u="sng"/>
              <a:t>Ben 10</a:t>
            </a:r>
            <a:endParaRPr b="1" u="sng"/>
          </a:p>
        </p:txBody>
      </p:sp>
      <p:pic>
        <p:nvPicPr>
          <p:cNvPr id="242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907" y="1163219"/>
            <a:ext cx="3385544" cy="2797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3" name="Text Box 7"/>
          <p:cNvSpPr txBox="1"/>
          <p:nvPr/>
        </p:nvSpPr>
        <p:spPr>
          <a:xfrm>
            <a:off x="1730375" y="4451984"/>
            <a:ext cx="9015730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Realtime Emotion Recognition </a:t>
            </a:r>
            <a:r>
              <a:rPr b="0"/>
              <a:t>---&gt; baby seems happy (</a:t>
            </a:r>
            <a:r>
              <a:rPr b="0">
                <a:solidFill>
                  <a:srgbClr val="FF0000"/>
                </a:solidFill>
              </a:rPr>
              <a:t>positive reward</a:t>
            </a:r>
            <a:r>
              <a:rPr b="0"/>
              <a:t> for model)</a:t>
            </a:r>
            <a:endParaRPr b="0"/>
          </a:p>
        </p:txBody>
      </p:sp>
      <p:pic>
        <p:nvPicPr>
          <p:cNvPr id="244" name="Picture 9" descr="Picture 9"/>
          <p:cNvPicPr>
            <a:picLocks noChangeAspect="1"/>
          </p:cNvPicPr>
          <p:nvPr/>
        </p:nvPicPr>
        <p:blipFill>
          <a:blip r:embed="rId4"/>
          <a:srcRect l="29069" t="6516"/>
          <a:stretch>
            <a:fillRect/>
          </a:stretch>
        </p:blipFill>
        <p:spPr>
          <a:xfrm>
            <a:off x="571499" y="1829434"/>
            <a:ext cx="2562226" cy="24288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5" name="Text Box 12"/>
          <p:cNvSpPr txBox="1"/>
          <p:nvPr/>
        </p:nvSpPr>
        <p:spPr>
          <a:xfrm>
            <a:off x="2068829" y="5013325"/>
            <a:ext cx="6788199" cy="51077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r>
              <a:t>The model will learn: </a:t>
            </a:r>
            <a:r>
              <a:rPr sz="3000" b="1">
                <a:solidFill>
                  <a:srgbClr val="FF0000"/>
                </a:solidFill>
              </a:rPr>
              <a:t>“Your baby likes </a:t>
            </a:r>
            <a:r>
              <a:rPr sz="3000" b="1" u="sng">
                <a:solidFill>
                  <a:srgbClr val="FF0000"/>
                </a:solidFill>
              </a:rPr>
              <a:t>Ben 10</a:t>
            </a:r>
            <a:r>
              <a:rPr sz="3000" b="1">
                <a:solidFill>
                  <a:srgbClr val="FF0000"/>
                </a:solidFill>
              </a:rPr>
              <a:t>”</a:t>
            </a:r>
            <a:endParaRPr sz="3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2" animBg="1" advAuto="0"/>
      <p:bldP spid="238" grpId="3" animBg="1" advAuto="0"/>
      <p:bldP spid="243" grpId="6" animBg="1" advAuto="0"/>
      <p:bldP spid="239" grpId="5" animBg="1" advAuto="0"/>
      <p:bldP spid="240" grpId="1" animBg="1" advAuto="0"/>
      <p:bldP spid="242" grpId="4" animBg="1" advAuto="0"/>
      <p:bldP spid="245" grpId="8" animBg="1" advAuto="0"/>
      <p:bldP spid="244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0"/>
          <p:cNvSpPr txBox="1"/>
          <p:nvPr/>
        </p:nvSpPr>
        <p:spPr>
          <a:xfrm>
            <a:off x="6004164" y="2891314"/>
            <a:ext cx="6045109" cy="6484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>
              <a:defRPr sz="4000" b="1">
                <a:solidFill>
                  <a:schemeClr val="accent4"/>
                </a:solidFill>
              </a:defRPr>
            </a:lvl1pPr>
          </a:lstStyle>
          <a:p>
            <a:r>
              <a:t>Business Model</a:t>
            </a:r>
          </a:p>
        </p:txBody>
      </p:sp>
      <p:sp>
        <p:nvSpPr>
          <p:cNvPr id="248" name="文本框 15"/>
          <p:cNvSpPr txBox="1"/>
          <p:nvPr/>
        </p:nvSpPr>
        <p:spPr>
          <a:xfrm>
            <a:off x="1618074" y="3615680"/>
            <a:ext cx="1701707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PART THREE</a:t>
            </a:r>
          </a:p>
        </p:txBody>
      </p:sp>
      <p:sp>
        <p:nvSpPr>
          <p:cNvPr id="249" name="文本框 19"/>
          <p:cNvSpPr txBox="1"/>
          <p:nvPr/>
        </p:nvSpPr>
        <p:spPr>
          <a:xfrm>
            <a:off x="1716514" y="2658365"/>
            <a:ext cx="1504826" cy="102921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262626"/>
                </a:solidFill>
              </a:defRPr>
            </a:lvl1pPr>
          </a:lstStyle>
          <a:p>
            <a:r>
              <a:t>03</a:t>
            </a:r>
          </a:p>
        </p:txBody>
      </p:sp>
      <p:grpSp>
        <p:nvGrpSpPr>
          <p:cNvPr id="252" name="Picture 3"/>
          <p:cNvGrpSpPr/>
          <p:nvPr/>
        </p:nvGrpSpPr>
        <p:grpSpPr>
          <a:xfrm>
            <a:off x="9827659" y="143755"/>
            <a:ext cx="1383457" cy="517478"/>
            <a:chOff x="0" y="0"/>
            <a:chExt cx="1383456" cy="517476"/>
          </a:xfrm>
        </p:grpSpPr>
        <p:sp>
          <p:nvSpPr>
            <p:cNvPr id="250" name="Shape"/>
            <p:cNvSpPr/>
            <p:nvPr/>
          </p:nvSpPr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4" y="0"/>
                  </a:cubicBezTo>
                  <a:lnTo>
                    <a:pt x="20906" y="0"/>
                  </a:lnTo>
                  <a:lnTo>
                    <a:pt x="20906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6" y="21600"/>
                  </a:cubicBezTo>
                  <a:lnTo>
                    <a:pt x="694" y="21600"/>
                  </a:lnTo>
                  <a:lnTo>
                    <a:pt x="694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/>
          </p:txBody>
        </p:sp>
        <p:pic>
          <p:nvPicPr>
            <p:cNvPr id="251" name="image2.png" descr="image2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0" y="0"/>
              <a:ext cx="1383457" cy="5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" y="0"/>
                  </a:moveTo>
                  <a:cubicBezTo>
                    <a:pt x="311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11" y="21600"/>
                    <a:pt x="694" y="21600"/>
                  </a:cubicBezTo>
                  <a:lnTo>
                    <a:pt x="20906" y="21600"/>
                  </a:lnTo>
                  <a:cubicBezTo>
                    <a:pt x="21289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89" y="0"/>
                    <a:pt x="20906" y="0"/>
                  </a:cubicBezTo>
                  <a:lnTo>
                    <a:pt x="694" y="0"/>
                  </a:ln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42" y="0"/>
            <a:ext cx="804988" cy="80498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5492</Words>
  <Application>WPS Presentation</Application>
  <PresentationFormat/>
  <Paragraphs>333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Arial</vt:lpstr>
      <vt:lpstr>Microsoft YaHei</vt:lpstr>
      <vt:lpstr>Impact</vt:lpstr>
      <vt:lpstr>Arial Unicode MS</vt:lpstr>
      <vt:lpstr>Calibri Light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deepa</cp:lastModifiedBy>
  <cp:revision>8</cp:revision>
  <dcterms:created xsi:type="dcterms:W3CDTF">2023-03-28T06:36:00Z</dcterms:created>
  <dcterms:modified xsi:type="dcterms:W3CDTF">2023-03-29T05:16:00Z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C7D51D4FD3C2490C8E4857B333763DE0</vt:lpwstr>
  </property>
  <property fmtid="{D5CDD505-2E9C-101B-9397-08002B2CF9AE}" pid="3" name="KSOProductBuildVer">
    <vt:lpwstr>1033-11.2.0.11513</vt:lpwstr>
  </property>
</Properties>
</file>